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4129" r:id="rId2"/>
    <p:sldId id="4134" r:id="rId3"/>
    <p:sldId id="4131" r:id="rId4"/>
    <p:sldId id="4133" r:id="rId5"/>
    <p:sldId id="4132" r:id="rId6"/>
    <p:sldId id="4145" r:id="rId7"/>
    <p:sldId id="4142" r:id="rId8"/>
    <p:sldId id="4137" r:id="rId9"/>
    <p:sldId id="4141" r:id="rId10"/>
    <p:sldId id="4140" r:id="rId11"/>
    <p:sldId id="4139" r:id="rId12"/>
    <p:sldId id="4147" r:id="rId13"/>
    <p:sldId id="4148" r:id="rId14"/>
    <p:sldId id="4143" r:id="rId15"/>
    <p:sldId id="4146" r:id="rId16"/>
    <p:sldId id="4144" r:id="rId17"/>
    <p:sldId id="4136" r:id="rId18"/>
  </p:sldIdLst>
  <p:sldSz cx="9144000" cy="6858000" type="screen4x3"/>
  <p:notesSz cx="6808788" cy="9940925"/>
  <p:defaultTextStyle>
    <a:defPPr>
      <a:defRPr lang="en-GB"/>
    </a:defPPr>
    <a:lvl1pPr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4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1617">
          <p15:clr>
            <a:srgbClr val="A4A3A4"/>
          </p15:clr>
        </p15:guide>
        <p15:guide id="4" orient="horz" pos="94">
          <p15:clr>
            <a:srgbClr val="A4A3A4"/>
          </p15:clr>
        </p15:guide>
        <p15:guide id="5" orient="horz" pos="4062">
          <p15:clr>
            <a:srgbClr val="A4A3A4"/>
          </p15:clr>
        </p15:guide>
        <p15:guide id="6" orient="horz" pos="1163">
          <p15:clr>
            <a:srgbClr val="A4A3A4"/>
          </p15:clr>
        </p15:guide>
        <p15:guide id="7" pos="5586">
          <p15:clr>
            <a:srgbClr val="A4A3A4"/>
          </p15:clr>
        </p15:guide>
        <p15:guide id="8" pos="225">
          <p15:clr>
            <a:srgbClr val="A4A3A4"/>
          </p15:clr>
        </p15:guide>
        <p15:guide id="9" pos="1237">
          <p15:clr>
            <a:srgbClr val="A4A3A4"/>
          </p15:clr>
        </p15:guide>
        <p15:guide id="10" pos="89">
          <p15:clr>
            <a:srgbClr val="A4A3A4"/>
          </p15:clr>
        </p15:guide>
        <p15:guide id="11" pos="5187">
          <p15:clr>
            <a:srgbClr val="A4A3A4"/>
          </p15:clr>
        </p15:guide>
        <p15:guide id="12" pos="39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0000CC"/>
    <a:srgbClr val="000000"/>
    <a:srgbClr val="0283EE"/>
    <a:srgbClr val="FFFFCC"/>
    <a:srgbClr val="FF3300"/>
    <a:srgbClr val="3B84B5"/>
    <a:srgbClr val="CCFF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4" autoAdjust="0"/>
    <p:restoredTop sz="94631" autoAdjust="0"/>
  </p:normalViewPr>
  <p:slideViewPr>
    <p:cSldViewPr snapToGrid="0">
      <p:cViewPr varScale="1">
        <p:scale>
          <a:sx n="107" d="100"/>
          <a:sy n="107" d="100"/>
        </p:scale>
        <p:origin x="444" y="90"/>
      </p:cViewPr>
      <p:guideLst>
        <p:guide orient="horz" pos="664"/>
        <p:guide orient="horz" pos="527"/>
        <p:guide orient="horz" pos="1617"/>
        <p:guide orient="horz" pos="94"/>
        <p:guide orient="horz" pos="4062"/>
        <p:guide orient="horz" pos="1163"/>
        <p:guide pos="5586"/>
        <p:guide pos="225"/>
        <p:guide pos="1237"/>
        <p:guide pos="89"/>
        <p:guide pos="5187"/>
        <p:guide pos="39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56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17" cy="4976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71" tIns="47485" rIns="94971" bIns="47485" numCol="1" anchor="t" anchorCtr="0" compatLnSpc="1">
            <a:prstTxWarp prst="textNoShape">
              <a:avLst/>
            </a:prstTxWarp>
          </a:bodyPr>
          <a:lstStyle>
            <a:lvl1pPr algn="l" defTabSz="947569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1" y="0"/>
            <a:ext cx="2951217" cy="4976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71" tIns="47485" rIns="94971" bIns="47485" numCol="1" anchor="t" anchorCtr="0" compatLnSpc="1">
            <a:prstTxWarp prst="textNoShape">
              <a:avLst/>
            </a:prstTxWarp>
          </a:bodyPr>
          <a:lstStyle>
            <a:lvl1pPr algn="r" defTabSz="947569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733"/>
            <a:ext cx="2951217" cy="4976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71" tIns="47485" rIns="94971" bIns="47485" numCol="1" anchor="b" anchorCtr="0" compatLnSpc="1">
            <a:prstTxWarp prst="textNoShape">
              <a:avLst/>
            </a:prstTxWarp>
          </a:bodyPr>
          <a:lstStyle>
            <a:lvl1pPr algn="l" defTabSz="947569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1" y="9441733"/>
            <a:ext cx="2951217" cy="4976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71" tIns="47485" rIns="94971" bIns="47485" numCol="1" anchor="b" anchorCtr="0" compatLnSpc="1">
            <a:prstTxWarp prst="textNoShape">
              <a:avLst/>
            </a:prstTxWarp>
          </a:bodyPr>
          <a:lstStyle>
            <a:lvl1pPr algn="r" defTabSz="947569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A71BC6B-9E6E-4B5C-984A-CFDDAD3DA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2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17" cy="4976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75" tIns="48387" rIns="96775" bIns="48387" numCol="1" anchor="t" anchorCtr="0" compatLnSpc="1">
            <a:prstTxWarp prst="textNoShape">
              <a:avLst/>
            </a:prstTxWarp>
          </a:bodyPr>
          <a:lstStyle>
            <a:lvl1pPr algn="l" defTabSz="96823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1" y="0"/>
            <a:ext cx="2951217" cy="4976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75" tIns="48387" rIns="96775" bIns="48387" numCol="1" anchor="t" anchorCtr="0" compatLnSpc="1">
            <a:prstTxWarp prst="textNoShape">
              <a:avLst/>
            </a:prstTxWarp>
          </a:bodyPr>
          <a:lstStyle>
            <a:lvl1pPr algn="r" defTabSz="96823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661"/>
            <a:ext cx="5447666" cy="4475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75" tIns="48387" rIns="96775" bIns="48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733"/>
            <a:ext cx="2951217" cy="4976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75" tIns="48387" rIns="96775" bIns="48387" numCol="1" anchor="b" anchorCtr="0" compatLnSpc="1">
            <a:prstTxWarp prst="textNoShape">
              <a:avLst/>
            </a:prstTxWarp>
          </a:bodyPr>
          <a:lstStyle>
            <a:lvl1pPr algn="l" defTabSz="96823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1" y="9441733"/>
            <a:ext cx="2951217" cy="49760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775" tIns="48387" rIns="96775" bIns="48387" numCol="1" anchor="b" anchorCtr="0" compatLnSpc="1">
            <a:prstTxWarp prst="textNoShape">
              <a:avLst/>
            </a:prstTxWarp>
          </a:bodyPr>
          <a:lstStyle>
            <a:lvl1pPr algn="r" defTabSz="96823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10424F4-D513-429B-969A-B5A1E86A6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49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66648"/>
            <a:fld id="{8E2CD4D3-9DD2-4C7F-A6CC-2FC51DC5FC0B}" type="slidenum">
              <a:rPr lang="en-GB" smtClean="0">
                <a:solidFill>
                  <a:srgbClr val="FFFFFF"/>
                </a:solidFill>
              </a:rPr>
              <a:pPr defTabSz="966648"/>
              <a:t>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49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solidFill>
            <a:srgbClr val="FFFFFF"/>
          </a:solidFill>
          <a:ln/>
        </p:spPr>
      </p:sp>
      <p:sp>
        <p:nvSpPr>
          <p:cNvPr id="349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7945" y="4720072"/>
            <a:ext cx="4994489" cy="4478423"/>
          </a:xfrm>
          <a:noFill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3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4313" y="109538"/>
            <a:ext cx="2068512" cy="2974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00" y="109538"/>
            <a:ext cx="6056313" cy="2974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5600" y="898525"/>
            <a:ext cx="8270875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813175"/>
            <a:ext cx="7415213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98525"/>
            <a:ext cx="8270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30" name="Rectangle 70"/>
          <p:cNvSpPr>
            <a:spLocks noChangeArrowheads="1"/>
          </p:cNvSpPr>
          <p:nvPr userDrawn="1"/>
        </p:nvSpPr>
        <p:spPr bwMode="auto">
          <a:xfrm>
            <a:off x="0" y="656767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© Рубин М.С. 2020</a:t>
            </a:r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829675" y="6617682"/>
            <a:ext cx="171522" cy="1781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100" b="1" smtClean="0">
                <a:solidFill>
                  <a:schemeClr val="tx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77973"/>
            <a:ext cx="649288" cy="36891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 bwMode="auto">
          <a:xfrm>
            <a:off x="649288" y="6549413"/>
            <a:ext cx="8266148" cy="0"/>
          </a:xfrm>
          <a:prstGeom prst="line">
            <a:avLst/>
          </a:pr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8BC0480D-7424-4FC6-BDC1-AB2C24E65D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491" y="6617098"/>
            <a:ext cx="796132" cy="1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EB4D72C5-4C5E-45DC-99C7-3A9793EDFC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87" y="6572688"/>
            <a:ext cx="264118" cy="2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Font typeface="Wingdings 3"/>
        <a:buChar char="}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25425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SzPct val="120000"/>
        <a:buChar char="•"/>
        <a:defRPr sz="1600" b="1">
          <a:solidFill>
            <a:schemeClr val="tx1"/>
          </a:solidFill>
          <a:latin typeface="+mn-lt"/>
        </a:defRPr>
      </a:lvl2pPr>
      <a:lvl3pPr marL="915988" indent="-228600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Char char="•"/>
        <a:defRPr sz="1600" b="1">
          <a:solidFill>
            <a:schemeClr val="tx1"/>
          </a:solidFill>
          <a:latin typeface="+mn-lt"/>
        </a:defRPr>
      </a:lvl3pPr>
      <a:lvl4pPr marL="1201738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430338" indent="-1143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5pPr>
      <a:lvl6pPr marL="18875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6pPr>
      <a:lvl7pPr marL="23447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7pPr>
      <a:lvl8pPr marL="28019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8pPr>
      <a:lvl9pPr marL="32591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riz-summit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iz-2010.appspot.com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iz-2010.appspot.com/" TargetMode="External"/><Relationship Id="rId5" Type="http://schemas.openxmlformats.org/officeDocument/2006/relationships/hyperlink" Target="https://onto.devtas.ru/new?view=be9f16ac-8d67-ce30-391e-1d1410c2b5b0" TargetMode="Externa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triz-summit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ik-rubin@yandex.ru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326873" y="6109580"/>
            <a:ext cx="2948421" cy="2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99"/>
                </a:solidFill>
              </a:rPr>
              <a:t>Москва, Март 2020 г.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255505" y="1959582"/>
            <a:ext cx="8704262" cy="2991588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99"/>
                </a:solidFill>
              </a:rPr>
              <a:t>Теория решения изобретательских задач: прагматические перспективы</a:t>
            </a:r>
            <a:r>
              <a:rPr lang="ru-RU" sz="3200" dirty="0">
                <a:solidFill>
                  <a:srgbClr val="000099"/>
                </a:solidFill>
              </a:rPr>
              <a:t>»</a:t>
            </a:r>
            <a:br>
              <a:rPr lang="ru-RU" sz="3200" dirty="0">
                <a:solidFill>
                  <a:srgbClr val="000099"/>
                </a:solidFill>
              </a:rPr>
            </a:br>
            <a:br>
              <a:rPr lang="ru-RU" sz="3200" dirty="0">
                <a:solidFill>
                  <a:srgbClr val="000099"/>
                </a:solidFill>
              </a:rPr>
            </a:br>
            <a:r>
              <a:rPr lang="ru-RU" sz="2400" dirty="0">
                <a:solidFill>
                  <a:srgbClr val="000099"/>
                </a:solidFill>
              </a:rPr>
              <a:t>Рубин М.С.,</a:t>
            </a:r>
            <a:br>
              <a:rPr lang="ru-RU" sz="2400" dirty="0">
                <a:solidFill>
                  <a:srgbClr val="000099"/>
                </a:solidFill>
              </a:rPr>
            </a:br>
            <a:r>
              <a:rPr lang="ru-RU" sz="2400" dirty="0">
                <a:solidFill>
                  <a:srgbClr val="000099"/>
                </a:solidFill>
              </a:rPr>
              <a:t>Мастер ТРИЗ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68067" y="5010974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3"/>
              </a:rPr>
              <a:t>http://triz-summit.ru</a:t>
            </a:r>
            <a:r>
              <a:rPr lang="ru-RU" sz="1600" b="1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8E3FB7-7BA8-44B6-8FEE-07A809EAC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866" y="456032"/>
            <a:ext cx="2022330" cy="114832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3657F3D1-8110-4D91-8054-205C28A6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04" y="214912"/>
            <a:ext cx="1622991" cy="163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05BFE3C-CE3A-4D7A-8AD0-4829E8EB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583" y="493953"/>
            <a:ext cx="2474577" cy="5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26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38" y="104462"/>
            <a:ext cx="7983537" cy="849463"/>
          </a:xfrm>
        </p:spPr>
        <p:txBody>
          <a:bodyPr/>
          <a:lstStyle/>
          <a:p>
            <a:r>
              <a:rPr lang="ru-RU" sz="2400" dirty="0"/>
              <a:t>ТРИЗ –</a:t>
            </a:r>
            <a:r>
              <a:rPr lang="ru-RU" sz="2400" dirty="0" err="1"/>
              <a:t>интердисципленарный</a:t>
            </a:r>
            <a:r>
              <a:rPr lang="ru-RU" sz="2400" dirty="0"/>
              <a:t> подход.</a:t>
            </a:r>
            <a:br>
              <a:rPr lang="ru-RU" sz="2400" dirty="0"/>
            </a:br>
            <a:r>
              <a:rPr lang="ru-RU" sz="2400" dirty="0"/>
              <a:t>Смена аспекта рассмотрения задачи.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5B62AC-0C4A-4BB4-9024-B483AAB8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0824" y="2167032"/>
            <a:ext cx="1576534" cy="1051022"/>
          </a:xfrm>
          <a:prstGeom prst="rect">
            <a:avLst/>
          </a:prstGeom>
        </p:spPr>
      </p:pic>
      <p:sp>
        <p:nvSpPr>
          <p:cNvPr id="7" name="Скругленный прямоугольник 12">
            <a:extLst>
              <a:ext uri="{FF2B5EF4-FFF2-40B4-BE49-F238E27FC236}">
                <a16:creationId xmlns:a16="http://schemas.microsoft.com/office/drawing/2014/main" id="{402B84B1-B407-460A-966F-CD1941F8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736" y="3024012"/>
            <a:ext cx="3080088" cy="838809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36000" marR="0" lvl="0" indent="-360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Требование 2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К моменту определения качества уголь не должен быть сожжён</a:t>
            </a:r>
          </a:p>
        </p:txBody>
      </p:sp>
      <p:sp>
        <p:nvSpPr>
          <p:cNvPr id="8" name="Скругленный прямоугольник 14">
            <a:extLst>
              <a:ext uri="{FF2B5EF4-FFF2-40B4-BE49-F238E27FC236}">
                <a16:creationId xmlns:a16="http://schemas.microsoft.com/office/drawing/2014/main" id="{D136C35D-8BE7-458D-A0B5-89344498A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40" y="3024012"/>
            <a:ext cx="3783428" cy="838809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36000" marR="0" lvl="0" indent="-360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Требование 1: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Технология определения качества угля должна быть законной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9E1B03C-AFA0-4D1F-8921-79E4C8144C00}"/>
              </a:ext>
            </a:extLst>
          </p:cNvPr>
          <p:cNvGrpSpPr/>
          <p:nvPr/>
        </p:nvGrpSpPr>
        <p:grpSpPr>
          <a:xfrm>
            <a:off x="1083791" y="4165635"/>
            <a:ext cx="5993017" cy="1243044"/>
            <a:chOff x="971600" y="4500848"/>
            <a:chExt cx="6912768" cy="1243044"/>
          </a:xfrm>
        </p:grpSpPr>
        <p:sp>
          <p:nvSpPr>
            <p:cNvPr id="10" name="Скругленный прямоугольник 8">
              <a:extLst>
                <a:ext uri="{FF2B5EF4-FFF2-40B4-BE49-F238E27FC236}">
                  <a16:creationId xmlns:a16="http://schemas.microsoft.com/office/drawing/2014/main" id="{9DE2B405-A7F0-455B-99C6-FC093616E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0" y="4500848"/>
              <a:ext cx="6912768" cy="11604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38000"/>
              </a:srgbClr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233363" marR="0" lvl="0" indent="-2333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Элемент: «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ДОГОВОР поставки угля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» 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233363" marR="0" lvl="0" indent="-2333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Свойство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: законность</a:t>
              </a:r>
            </a:p>
            <a:p>
              <a:pPr marL="233363" marR="0" lvl="0" indent="-2333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Должно быть «Х»          Должно быть «НЕ Х»</a:t>
              </a:r>
            </a:p>
            <a:p>
              <a:pPr marL="233363" marR="0" lvl="0" indent="-233363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         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на основе ГОСТ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                 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не на основе ГОСТ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 </a:t>
              </a:r>
            </a:p>
          </p:txBody>
        </p:sp>
        <p:sp>
          <p:nvSpPr>
            <p:cNvPr id="11" name="Молния 10">
              <a:extLst>
                <a:ext uri="{FF2B5EF4-FFF2-40B4-BE49-F238E27FC236}">
                  <a16:creationId xmlns:a16="http://schemas.microsoft.com/office/drawing/2014/main" id="{6BE8A8EF-70EA-48B8-829C-63766123B453}"/>
                </a:ext>
              </a:extLst>
            </p:cNvPr>
            <p:cNvSpPr/>
            <p:nvPr/>
          </p:nvSpPr>
          <p:spPr>
            <a:xfrm rot="1194815" flipH="1">
              <a:off x="4013544" y="5098519"/>
              <a:ext cx="360040" cy="645373"/>
            </a:xfrm>
            <a:prstGeom prst="lightningBolt">
              <a:avLst/>
            </a:prstGeom>
            <a:solidFill>
              <a:srgbClr val="FF0000"/>
            </a:solidFill>
            <a:ln w="25400" cap="flat" cmpd="sng" algn="ctr">
              <a:solidFill>
                <a:srgbClr val="9DB78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1CE0C3-9303-4FA4-8908-C444C037E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192" y="1361924"/>
            <a:ext cx="5249111" cy="1385269"/>
          </a:xfrm>
          <a:prstGeom prst="rect">
            <a:avLst/>
          </a:prstGeom>
        </p:spPr>
      </p:pic>
      <p:pic>
        <p:nvPicPr>
          <p:cNvPr id="13" name="Picture 2" descr="http://www.i.baraholka.com.ru/files/2/1/2194410.jpg">
            <a:extLst>
              <a:ext uri="{FF2B5EF4-FFF2-40B4-BE49-F238E27FC236}">
                <a16:creationId xmlns:a16="http://schemas.microsoft.com/office/drawing/2014/main" id="{BB6A952C-403F-4E3E-9301-13FE1E26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572" y="4032124"/>
            <a:ext cx="1630786" cy="16307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Молния 13">
            <a:extLst>
              <a:ext uri="{FF2B5EF4-FFF2-40B4-BE49-F238E27FC236}">
                <a16:creationId xmlns:a16="http://schemas.microsoft.com/office/drawing/2014/main" id="{C1B0F5CA-E4C2-4E20-B231-6B68B6299814}"/>
              </a:ext>
            </a:extLst>
          </p:cNvPr>
          <p:cNvSpPr/>
          <p:nvPr/>
        </p:nvSpPr>
        <p:spPr>
          <a:xfrm flipH="1">
            <a:off x="7894246" y="2314991"/>
            <a:ext cx="229690" cy="411927"/>
          </a:xfrm>
          <a:prstGeom prst="lightningBolt">
            <a:avLst/>
          </a:prstGeom>
          <a:solidFill>
            <a:srgbClr val="FF0000"/>
          </a:solidFill>
          <a:ln w="25400" cap="flat" cmpd="sng" algn="ctr">
            <a:solidFill>
              <a:srgbClr val="9DB78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3748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812" y="47796"/>
            <a:ext cx="6691286" cy="1015663"/>
          </a:xfrm>
        </p:spPr>
        <p:txBody>
          <a:bodyPr/>
          <a:lstStyle/>
          <a:p>
            <a:r>
              <a:rPr lang="ru-RU" dirty="0"/>
              <a:t>Жизненный цикл ТРИЗ-проектов. </a:t>
            </a:r>
            <a:br>
              <a:rPr lang="ru-RU" dirty="0"/>
            </a:br>
            <a:r>
              <a:rPr lang="ru-RU" dirty="0"/>
              <a:t>Конвейер ТРИЗ-анализа на предприятиях.</a:t>
            </a:r>
            <a:br>
              <a:rPr lang="ru-RU" dirty="0"/>
            </a:br>
            <a:r>
              <a:rPr lang="ru-RU" dirty="0"/>
              <a:t>Сертификация по системе ИКАР и ДЕДАЛ</a:t>
            </a:r>
          </a:p>
        </p:txBody>
      </p:sp>
      <p:sp>
        <p:nvSpPr>
          <p:cNvPr id="6" name="Трапеция 5">
            <a:extLst>
              <a:ext uri="{FF2B5EF4-FFF2-40B4-BE49-F238E27FC236}">
                <a16:creationId xmlns:a16="http://schemas.microsoft.com/office/drawing/2014/main" id="{4F169D07-FF66-457A-8DC3-FD8B10A317B9}"/>
              </a:ext>
            </a:extLst>
          </p:cNvPr>
          <p:cNvSpPr/>
          <p:nvPr/>
        </p:nvSpPr>
        <p:spPr>
          <a:xfrm rot="5400000">
            <a:off x="-102593" y="3661781"/>
            <a:ext cx="1728192" cy="1151568"/>
          </a:xfrm>
          <a:prstGeom prst="trapezoid">
            <a:avLst>
              <a:gd name="adj" fmla="val 0"/>
            </a:avLst>
          </a:prstGeom>
          <a:solidFill>
            <a:srgbClr val="ADC2A9"/>
          </a:solidFill>
          <a:ln w="25400" cap="flat" cmpd="sng" algn="ctr">
            <a:solidFill>
              <a:srgbClr val="4C6547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Перечень НЭ</a:t>
            </a:r>
          </a:p>
        </p:txBody>
      </p:sp>
      <p:sp>
        <p:nvSpPr>
          <p:cNvPr id="7" name="Трапеция 6">
            <a:extLst>
              <a:ext uri="{FF2B5EF4-FFF2-40B4-BE49-F238E27FC236}">
                <a16:creationId xmlns:a16="http://schemas.microsoft.com/office/drawing/2014/main" id="{61C882F9-2898-4E7C-9FC6-500F26DD6E08}"/>
              </a:ext>
            </a:extLst>
          </p:cNvPr>
          <p:cNvSpPr/>
          <p:nvPr/>
        </p:nvSpPr>
        <p:spPr>
          <a:xfrm rot="5400000">
            <a:off x="1210916" y="3565948"/>
            <a:ext cx="1728192" cy="1343234"/>
          </a:xfrm>
          <a:prstGeom prst="trapezoid">
            <a:avLst>
              <a:gd name="adj" fmla="val 7347"/>
            </a:avLst>
          </a:prstGeom>
          <a:solidFill>
            <a:srgbClr val="ADC2A9"/>
          </a:solidFill>
          <a:ln w="25400" cap="flat" cmpd="sng" algn="ctr">
            <a:solidFill>
              <a:srgbClr val="4C6547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Пред-проектный этап: отбор задач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ru-RU" sz="14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Ожидаем. Э/Э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8" name="Трапеция 7">
            <a:extLst>
              <a:ext uri="{FF2B5EF4-FFF2-40B4-BE49-F238E27FC236}">
                <a16:creationId xmlns:a16="http://schemas.microsoft.com/office/drawing/2014/main" id="{FBB927C6-AE62-425B-9A35-CBF970737B00}"/>
              </a:ext>
            </a:extLst>
          </p:cNvPr>
          <p:cNvSpPr/>
          <p:nvPr/>
        </p:nvSpPr>
        <p:spPr>
          <a:xfrm rot="5400000">
            <a:off x="2557188" y="3667870"/>
            <a:ext cx="1512168" cy="1133285"/>
          </a:xfrm>
          <a:prstGeom prst="trapezoid">
            <a:avLst>
              <a:gd name="adj" fmla="val 0"/>
            </a:avLst>
          </a:prstGeom>
          <a:solidFill>
            <a:srgbClr val="ADC2A9"/>
          </a:solidFill>
          <a:ln w="25400" cap="flat" cmpd="sng" algn="ctr">
            <a:solidFill>
              <a:srgbClr val="4C6547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Концеп-туальный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 проект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ru-RU" sz="14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Кол-во проектов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F6C34BF9-C304-4491-85DE-CE77D170D26E}"/>
              </a:ext>
            </a:extLst>
          </p:cNvPr>
          <p:cNvSpPr/>
          <p:nvPr/>
        </p:nvSpPr>
        <p:spPr>
          <a:xfrm rot="5400000">
            <a:off x="3804619" y="3550428"/>
            <a:ext cx="1512000" cy="1368000"/>
          </a:xfrm>
          <a:prstGeom prst="trapezoid">
            <a:avLst>
              <a:gd name="adj" fmla="val 19535"/>
            </a:avLst>
          </a:prstGeom>
          <a:solidFill>
            <a:srgbClr val="ADC2A9"/>
          </a:solidFill>
          <a:ln w="25400" cap="flat" cmpd="sng" algn="ctr">
            <a:solidFill>
              <a:srgbClr val="4C6547"/>
            </a:solidFill>
            <a:prstDash val="solid"/>
          </a:ln>
          <a:effectLst/>
        </p:spPr>
        <p:txBody>
          <a:bodyPr vert="vert270" lIns="0" tIns="0" rIns="0" b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Верификация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ru-RU" sz="14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Уточненный Э/Э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10" name="Трапеция 9">
            <a:extLst>
              <a:ext uri="{FF2B5EF4-FFF2-40B4-BE49-F238E27FC236}">
                <a16:creationId xmlns:a16="http://schemas.microsoft.com/office/drawing/2014/main" id="{9EF99ECC-5A2A-42A5-B197-2D40E1960477}"/>
              </a:ext>
            </a:extLst>
          </p:cNvPr>
          <p:cNvSpPr/>
          <p:nvPr/>
        </p:nvSpPr>
        <p:spPr>
          <a:xfrm rot="5400000">
            <a:off x="5461668" y="3561099"/>
            <a:ext cx="1002004" cy="1346827"/>
          </a:xfrm>
          <a:prstGeom prst="trapezoid">
            <a:avLst>
              <a:gd name="adj" fmla="val 15313"/>
            </a:avLst>
          </a:prstGeom>
          <a:solidFill>
            <a:srgbClr val="ADC2A9"/>
          </a:solidFill>
          <a:ln w="25400" cap="flat" cmpd="sng" algn="ctr">
            <a:solidFill>
              <a:srgbClr val="4C6547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Проекты внедрения</a:t>
            </a:r>
          </a:p>
        </p:txBody>
      </p:sp>
      <p:sp>
        <p:nvSpPr>
          <p:cNvPr id="11" name="Трапеция 10">
            <a:extLst>
              <a:ext uri="{FF2B5EF4-FFF2-40B4-BE49-F238E27FC236}">
                <a16:creationId xmlns:a16="http://schemas.microsoft.com/office/drawing/2014/main" id="{54440270-58A7-492F-95EB-DD31B13C5290}"/>
              </a:ext>
            </a:extLst>
          </p:cNvPr>
          <p:cNvSpPr/>
          <p:nvPr/>
        </p:nvSpPr>
        <p:spPr>
          <a:xfrm rot="5400000">
            <a:off x="7117571" y="3476282"/>
            <a:ext cx="689261" cy="1520433"/>
          </a:xfrm>
          <a:prstGeom prst="trapezoid">
            <a:avLst>
              <a:gd name="adj" fmla="val 0"/>
            </a:avLst>
          </a:prstGeom>
          <a:solidFill>
            <a:srgbClr val="ADC2A9"/>
          </a:solidFill>
          <a:ln w="25400" cap="flat" cmpd="sng" algn="ctr">
            <a:solidFill>
              <a:srgbClr val="4C6547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Внедренные решения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Факт. Э/Э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0AAB85B-BFF5-42D7-B5EE-EBB302F5B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848828"/>
              </p:ext>
            </p:extLst>
          </p:nvPr>
        </p:nvGraphicFramePr>
        <p:xfrm>
          <a:off x="454348" y="6194020"/>
          <a:ext cx="7594464" cy="304800"/>
        </p:xfrm>
        <a:graphic>
          <a:graphicData uri="http://schemas.openxmlformats.org/drawingml/2006/table">
            <a:tbl>
              <a:tblPr firstRow="1" bandRow="1"/>
              <a:tblGrid>
                <a:gridCol w="7594464">
                  <a:extLst>
                    <a:ext uri="{9D8B030D-6E8A-4147-A177-3AD203B41FA5}">
                      <a16:colId xmlns:a16="http://schemas.microsoft.com/office/drawing/2014/main" val="3492302714"/>
                    </a:ext>
                  </a:extLst>
                </a:gridCol>
              </a:tblGrid>
              <a:tr h="279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kumimoji="0" lang="ru-RU" sz="1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/>
                          <a:ea typeface="+mn-ea"/>
                          <a:cs typeface="+mn-cs"/>
                        </a:rPr>
                        <a:t>Дивизион/ Дирекция/ Предприятие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EFE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9C9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5889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055F979-AC75-47FF-BC77-78A2B307EB94}"/>
              </a:ext>
            </a:extLst>
          </p:cNvPr>
          <p:cNvSpPr txBox="1"/>
          <p:nvPr/>
        </p:nvSpPr>
        <p:spPr>
          <a:xfrm>
            <a:off x="639554" y="5319426"/>
            <a:ext cx="2160240" cy="523220"/>
          </a:xfrm>
          <a:prstGeom prst="rect">
            <a:avLst/>
          </a:prstGeom>
          <a:solidFill>
            <a:srgbClr val="9C9C9C">
              <a:lumMod val="20000"/>
              <a:lumOff val="80000"/>
            </a:srgbClr>
          </a:solidFill>
          <a:ln>
            <a:solidFill>
              <a:srgbClr val="626261"/>
            </a:solidFill>
          </a:ln>
        </p:spPr>
        <p:txBody>
          <a:bodyPr wrap="square" lIns="36000" r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Управление ТРИЗ на производстве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23E941A-4024-45AE-9DAE-C3CB6968FDC7}"/>
              </a:ext>
            </a:extLst>
          </p:cNvPr>
          <p:cNvCxnSpPr/>
          <p:nvPr/>
        </p:nvCxnSpPr>
        <p:spPr>
          <a:xfrm flipV="1">
            <a:off x="7480314" y="4581129"/>
            <a:ext cx="0" cy="1612892"/>
          </a:xfrm>
          <a:prstGeom prst="straightConnector1">
            <a:avLst/>
          </a:prstGeom>
          <a:noFill/>
          <a:ln w="9525" cap="flat" cmpd="sng" algn="ctr">
            <a:solidFill>
              <a:srgbClr val="626261"/>
            </a:solidFill>
            <a:prstDash val="solid"/>
            <a:tailEnd type="triangle"/>
          </a:ln>
          <a:effectLst/>
        </p:spPr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FC25C0D-34AA-4455-9A88-154D7EE75886}"/>
              </a:ext>
            </a:extLst>
          </p:cNvPr>
          <p:cNvCxnSpPr/>
          <p:nvPr/>
        </p:nvCxnSpPr>
        <p:spPr>
          <a:xfrm flipV="1">
            <a:off x="3391760" y="5029821"/>
            <a:ext cx="0" cy="1152000"/>
          </a:xfrm>
          <a:prstGeom prst="straightConnector1">
            <a:avLst/>
          </a:prstGeom>
          <a:noFill/>
          <a:ln w="9525" cap="flat" cmpd="sng" algn="ctr">
            <a:solidFill>
              <a:srgbClr val="626261"/>
            </a:solidFill>
            <a:prstDash val="solid"/>
            <a:tailEnd type="triangle"/>
          </a:ln>
          <a:effectLst/>
        </p:spPr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92832FD-27E9-4820-AEEB-82988182A56B}"/>
              </a:ext>
            </a:extLst>
          </p:cNvPr>
          <p:cNvCxnSpPr/>
          <p:nvPr/>
        </p:nvCxnSpPr>
        <p:spPr>
          <a:xfrm flipV="1">
            <a:off x="4599994" y="4870206"/>
            <a:ext cx="0" cy="1332000"/>
          </a:xfrm>
          <a:prstGeom prst="straightConnector1">
            <a:avLst/>
          </a:prstGeom>
          <a:noFill/>
          <a:ln w="9525" cap="flat" cmpd="sng" algn="ctr">
            <a:solidFill>
              <a:srgbClr val="626261"/>
            </a:solidFill>
            <a:prstDash val="solid"/>
            <a:tailEnd type="triangle"/>
          </a:ln>
          <a:effectLst/>
        </p:spPr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55D4C4A-C4D6-496A-9A66-ACE86908B04F}"/>
              </a:ext>
            </a:extLst>
          </p:cNvPr>
          <p:cNvCxnSpPr/>
          <p:nvPr/>
        </p:nvCxnSpPr>
        <p:spPr>
          <a:xfrm flipV="1">
            <a:off x="6040154" y="4685880"/>
            <a:ext cx="0" cy="1512000"/>
          </a:xfrm>
          <a:prstGeom prst="straightConnector1">
            <a:avLst/>
          </a:prstGeom>
          <a:noFill/>
          <a:ln w="9525" cap="flat" cmpd="sng" algn="ctr">
            <a:solidFill>
              <a:srgbClr val="626261"/>
            </a:solidFill>
            <a:prstDash val="solid"/>
            <a:tailEnd type="triangle"/>
          </a:ln>
          <a:effectLst/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8FBFF3D-0A4E-4A87-ACD8-AC729131566B}"/>
              </a:ext>
            </a:extLst>
          </p:cNvPr>
          <p:cNvCxnSpPr/>
          <p:nvPr/>
        </p:nvCxnSpPr>
        <p:spPr>
          <a:xfrm flipV="1">
            <a:off x="999594" y="5099575"/>
            <a:ext cx="0" cy="216000"/>
          </a:xfrm>
          <a:prstGeom prst="straightConnector1">
            <a:avLst/>
          </a:prstGeom>
          <a:noFill/>
          <a:ln w="9525" cap="flat" cmpd="sng" algn="ctr">
            <a:solidFill>
              <a:srgbClr val="626261"/>
            </a:solidFill>
            <a:prstDash val="solid"/>
            <a:tailEnd type="triangl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2B47BF7-237B-45F2-9AA4-8D6BFA83A6AB}"/>
              </a:ext>
            </a:extLst>
          </p:cNvPr>
          <p:cNvCxnSpPr/>
          <p:nvPr/>
        </p:nvCxnSpPr>
        <p:spPr>
          <a:xfrm flipV="1">
            <a:off x="2223730" y="5038221"/>
            <a:ext cx="0" cy="288000"/>
          </a:xfrm>
          <a:prstGeom prst="straightConnector1">
            <a:avLst/>
          </a:prstGeom>
          <a:noFill/>
          <a:ln w="9525" cap="flat" cmpd="sng" algn="ctr">
            <a:solidFill>
              <a:srgbClr val="626261"/>
            </a:solidFill>
            <a:prstDash val="solid"/>
            <a:tailEnd type="triangle"/>
          </a:ln>
          <a:effectLst/>
        </p:spPr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52471A9-70E3-4673-B6C4-4DE298977C10}"/>
              </a:ext>
            </a:extLst>
          </p:cNvPr>
          <p:cNvCxnSpPr>
            <a:cxnSpLocks/>
          </p:cNvCxnSpPr>
          <p:nvPr/>
        </p:nvCxnSpPr>
        <p:spPr>
          <a:xfrm flipV="1">
            <a:off x="1647666" y="5842646"/>
            <a:ext cx="0" cy="339111"/>
          </a:xfrm>
          <a:prstGeom prst="straightConnector1">
            <a:avLst/>
          </a:prstGeom>
          <a:noFill/>
          <a:ln w="9525" cap="flat" cmpd="sng" algn="ctr">
            <a:solidFill>
              <a:srgbClr val="626261"/>
            </a:solidFill>
            <a:prstDash val="soli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B95259A-F136-4A97-A9BD-DC763AC7EBE9}"/>
              </a:ext>
            </a:extLst>
          </p:cNvPr>
          <p:cNvSpPr txBox="1"/>
          <p:nvPr/>
        </p:nvSpPr>
        <p:spPr>
          <a:xfrm>
            <a:off x="556459" y="2365417"/>
            <a:ext cx="6556722" cy="646331"/>
          </a:xfrm>
          <a:prstGeom prst="rect">
            <a:avLst/>
          </a:prstGeom>
          <a:solidFill>
            <a:srgbClr val="9C9C9C">
              <a:lumMod val="20000"/>
              <a:lumOff val="80000"/>
            </a:srgbClr>
          </a:solidFill>
          <a:ln>
            <a:solidFill>
              <a:srgbClr val="62626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626261">
                    <a:lumMod val="75000"/>
                  </a:srgbClr>
                </a:solidFill>
                <a:effectLst/>
                <a:uLnTx/>
                <a:uFillTx/>
                <a:latin typeface="Verdana"/>
              </a:rPr>
              <a:t>Профессиональная ТРИЗ-инфраструктура на предприятиях.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D1D4FD-A411-4FE3-BABE-E7790AB3AF40}"/>
              </a:ext>
            </a:extLst>
          </p:cNvPr>
          <p:cNvSpPr txBox="1"/>
          <p:nvPr/>
        </p:nvSpPr>
        <p:spPr>
          <a:xfrm>
            <a:off x="5032042" y="5041554"/>
            <a:ext cx="2160240" cy="523220"/>
          </a:xfrm>
          <a:prstGeom prst="rect">
            <a:avLst/>
          </a:prstGeom>
          <a:solidFill>
            <a:srgbClr val="9C9C9C">
              <a:lumMod val="20000"/>
              <a:lumOff val="80000"/>
            </a:srgbClr>
          </a:solidFill>
          <a:ln>
            <a:solidFill>
              <a:srgbClr val="626261"/>
            </a:solidFill>
          </a:ln>
        </p:spPr>
        <p:txBody>
          <a:bodyPr wrap="square" lIns="36000" r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latin typeface="Verdana"/>
              </a:rPr>
              <a:t>Управление ТРИЗ на производстве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5C82F6E-948B-477E-B50E-4B33CB0A09B8}"/>
              </a:ext>
            </a:extLst>
          </p:cNvPr>
          <p:cNvCxnSpPr/>
          <p:nvPr/>
        </p:nvCxnSpPr>
        <p:spPr>
          <a:xfrm flipH="1">
            <a:off x="6951097" y="3012714"/>
            <a:ext cx="0" cy="828000"/>
          </a:xfrm>
          <a:prstGeom prst="straightConnector1">
            <a:avLst/>
          </a:prstGeom>
          <a:noFill/>
          <a:ln w="9525" cap="flat" cmpd="sng" algn="ctr">
            <a:solidFill>
              <a:srgbClr val="626261"/>
            </a:solidFill>
            <a:prstDash val="solid"/>
            <a:tailEnd type="triangle"/>
          </a:ln>
          <a:effectLst/>
        </p:spPr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AB8BFB0-BCB2-4C53-BB07-57DA9354EE14}"/>
              </a:ext>
            </a:extLst>
          </p:cNvPr>
          <p:cNvCxnSpPr/>
          <p:nvPr/>
        </p:nvCxnSpPr>
        <p:spPr>
          <a:xfrm flipH="1">
            <a:off x="3303850" y="2993299"/>
            <a:ext cx="0" cy="468000"/>
          </a:xfrm>
          <a:prstGeom prst="straightConnector1">
            <a:avLst/>
          </a:prstGeom>
          <a:noFill/>
          <a:ln w="9525" cap="flat" cmpd="sng" algn="ctr">
            <a:solidFill>
              <a:srgbClr val="626261"/>
            </a:solidFill>
            <a:prstDash val="solid"/>
            <a:tailEnd type="triangle"/>
          </a:ln>
          <a:effectLst/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9B3AC3B-B267-421F-83E5-8A8DE3B12820}"/>
              </a:ext>
            </a:extLst>
          </p:cNvPr>
          <p:cNvCxnSpPr/>
          <p:nvPr/>
        </p:nvCxnSpPr>
        <p:spPr>
          <a:xfrm flipH="1">
            <a:off x="4599994" y="2993299"/>
            <a:ext cx="0" cy="612000"/>
          </a:xfrm>
          <a:prstGeom prst="straightConnector1">
            <a:avLst/>
          </a:prstGeom>
          <a:noFill/>
          <a:ln w="9525" cap="flat" cmpd="sng" algn="ctr">
            <a:solidFill>
              <a:srgbClr val="626261"/>
            </a:solidFill>
            <a:prstDash val="solid"/>
            <a:tailEnd type="triangle"/>
          </a:ln>
          <a:effectLst/>
        </p:spPr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D7F56EE3-C1FA-4694-9E67-9685A1314AAE}"/>
              </a:ext>
            </a:extLst>
          </p:cNvPr>
          <p:cNvCxnSpPr/>
          <p:nvPr/>
        </p:nvCxnSpPr>
        <p:spPr>
          <a:xfrm flipH="1">
            <a:off x="5953011" y="3012714"/>
            <a:ext cx="0" cy="756000"/>
          </a:xfrm>
          <a:prstGeom prst="straightConnector1">
            <a:avLst/>
          </a:prstGeom>
          <a:noFill/>
          <a:ln w="9525" cap="flat" cmpd="sng" algn="ctr">
            <a:solidFill>
              <a:srgbClr val="626261"/>
            </a:solidFill>
            <a:prstDash val="solid"/>
            <a:tailEnd type="triangle"/>
          </a:ln>
          <a:effectLst/>
        </p:spPr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9937812E-2F16-4B0F-B3B6-B13FBE9B5B09}"/>
              </a:ext>
            </a:extLst>
          </p:cNvPr>
          <p:cNvCxnSpPr/>
          <p:nvPr/>
        </p:nvCxnSpPr>
        <p:spPr>
          <a:xfrm flipH="1">
            <a:off x="927586" y="2993299"/>
            <a:ext cx="0" cy="360000"/>
          </a:xfrm>
          <a:prstGeom prst="straightConnector1">
            <a:avLst/>
          </a:prstGeom>
          <a:noFill/>
          <a:ln w="9525" cap="flat" cmpd="sng" algn="ctr">
            <a:solidFill>
              <a:srgbClr val="626261"/>
            </a:solidFill>
            <a:prstDash val="solid"/>
            <a:tailEnd type="triangle"/>
          </a:ln>
          <a:effectLst/>
        </p:spPr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DDB0D524-5A58-48C1-BFEE-47A31DDC4D33}"/>
              </a:ext>
            </a:extLst>
          </p:cNvPr>
          <p:cNvCxnSpPr/>
          <p:nvPr/>
        </p:nvCxnSpPr>
        <p:spPr>
          <a:xfrm flipH="1">
            <a:off x="2128177" y="3012714"/>
            <a:ext cx="0" cy="396000"/>
          </a:xfrm>
          <a:prstGeom prst="straightConnector1">
            <a:avLst/>
          </a:prstGeom>
          <a:noFill/>
          <a:ln w="9525" cap="flat" cmpd="sng" algn="ctr">
            <a:solidFill>
              <a:srgbClr val="626261"/>
            </a:solidFill>
            <a:prstDash val="solid"/>
            <a:tailEnd type="triangle"/>
          </a:ln>
          <a:effectLst/>
        </p:spPr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0028871-33CF-4F05-9C60-82217DF4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732" y="158828"/>
            <a:ext cx="1774936" cy="248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FBC912-E1B6-433F-B6D6-62D87AEEE6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103" y="1018449"/>
            <a:ext cx="2963354" cy="120563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A95F4D-29BA-4EEB-AD68-CFB0553F4B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0819" y="1026305"/>
            <a:ext cx="2963354" cy="113150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69EC199-6680-4E73-AE31-92E8C419B6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29" y="1036177"/>
            <a:ext cx="2963354" cy="10659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F2E0BC-3BC5-4FCC-8039-4F0805C8D6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3" y="941780"/>
            <a:ext cx="1064966" cy="13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747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6355AB-7E66-4DF3-BB5B-AF38CC54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80399"/>
            <a:ext cx="7983537" cy="517065"/>
          </a:xfrm>
        </p:spPr>
        <p:txBody>
          <a:bodyPr/>
          <a:lstStyle/>
          <a:p>
            <a:r>
              <a:rPr lang="ru-RU" sz="2400" dirty="0"/>
              <a:t>Подготовка кадров. Наставничество.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41827D5-042A-4AC7-8F59-0959DCD4A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80" y="777619"/>
            <a:ext cx="4008664" cy="2593998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14 слушателей</a:t>
            </a:r>
          </a:p>
          <a:p>
            <a:r>
              <a:rPr lang="ru-RU" dirty="0">
                <a:solidFill>
                  <a:srgbClr val="0070C0"/>
                </a:solidFill>
              </a:rPr>
              <a:t>2 стажера (1-й уровень)</a:t>
            </a:r>
          </a:p>
          <a:p>
            <a:r>
              <a:rPr lang="ru-RU" dirty="0">
                <a:solidFill>
                  <a:srgbClr val="0070C0"/>
                </a:solidFill>
              </a:rPr>
              <a:t>2 наставника (3-й уровень)</a:t>
            </a:r>
          </a:p>
          <a:p>
            <a:r>
              <a:rPr lang="ru-RU" dirty="0">
                <a:solidFill>
                  <a:srgbClr val="0070C0"/>
                </a:solidFill>
              </a:rPr>
              <a:t>1 руководитель (Мастер ТРИЗ)</a:t>
            </a:r>
          </a:p>
          <a:p>
            <a:r>
              <a:rPr lang="ru-RU" dirty="0">
                <a:solidFill>
                  <a:srgbClr val="0070C0"/>
                </a:solidFill>
              </a:rPr>
              <a:t>4 ТРИЗ-проекта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4C489-3191-4C1E-94F3-061F947D3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6"/>
          <a:stretch/>
        </p:blipFill>
        <p:spPr>
          <a:xfrm>
            <a:off x="4120444" y="597464"/>
            <a:ext cx="4911776" cy="2720290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79AE6A0-CF46-4DE2-A688-42BD70120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02464"/>
              </p:ext>
            </p:extLst>
          </p:nvPr>
        </p:nvGraphicFramePr>
        <p:xfrm>
          <a:off x="355599" y="3385574"/>
          <a:ext cx="8517467" cy="3024244"/>
        </p:xfrm>
        <a:graphic>
          <a:graphicData uri="http://schemas.openxmlformats.org/drawingml/2006/table">
            <a:tbl>
              <a:tblPr firstRow="1" firstCol="1" bandRow="1"/>
              <a:tblGrid>
                <a:gridCol w="1440866">
                  <a:extLst>
                    <a:ext uri="{9D8B030D-6E8A-4147-A177-3AD203B41FA5}">
                      <a16:colId xmlns:a16="http://schemas.microsoft.com/office/drawing/2014/main" val="26424344"/>
                    </a:ext>
                  </a:extLst>
                </a:gridCol>
                <a:gridCol w="7076601">
                  <a:extLst>
                    <a:ext uri="{9D8B030D-6E8A-4147-A177-3AD203B41FA5}">
                      <a16:colId xmlns:a16="http://schemas.microsoft.com/office/drawing/2014/main" val="3851174813"/>
                    </a:ext>
                  </a:extLst>
                </a:gridCol>
              </a:tblGrid>
              <a:tr h="236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МЕСЯЦ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8" marR="4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План работ по группам (на первую половину года)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8" marR="4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578021"/>
                  </a:ext>
                </a:extLst>
              </a:tr>
              <a:tr h="473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Февраль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8" marR="4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Группа 1 и Группа 2.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Вводный курс ТРИЗ 4 дня. 2 наставника, 2 стажера, 7 слушателей. Описание задачи.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Roadmap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проектов.</a:t>
                      </a:r>
                    </a:p>
                  </a:txBody>
                  <a:tcPr marL="48578" marR="4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776433"/>
                  </a:ext>
                </a:extLst>
              </a:tr>
              <a:tr h="270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Март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8" marR="4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раза по 1 часу. Встречи раз в неделю по плану в соответствии с 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Roadmap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48578" marR="4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014829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Апрель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8" marR="4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раза по 1 часу. Встречи раз в неделю по плану в соответствии с 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Roadmap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48578" marR="4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629163"/>
                  </a:ext>
                </a:extLst>
              </a:tr>
              <a:tr h="25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8" marR="4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Завершение работ. Подготовка итоговых презентаций</a:t>
                      </a:r>
                    </a:p>
                  </a:txBody>
                  <a:tcPr marL="48578" marR="4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298365"/>
                  </a:ext>
                </a:extLst>
              </a:tr>
              <a:tr h="25160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итогам работы: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Решение задач до уровня концепций.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Сертификация слушателей в соответствии с уровнем знаний по ТРИЗ.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Прием в ТРИЗ-лабораторию специалиста и менеджера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Формирование статуса представителя ТРИЗ-лаборатории в цехах и участках.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78" marR="4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578" marR="4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272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4301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575D45-2D61-415D-9C43-77930FB2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80399"/>
            <a:ext cx="7983537" cy="517065"/>
          </a:xfrm>
        </p:spPr>
        <p:txBody>
          <a:bodyPr/>
          <a:lstStyle/>
          <a:p>
            <a:r>
              <a:rPr lang="ru-RU" sz="2400" dirty="0"/>
              <a:t>Типовые ТРИЗ-проекты</a:t>
            </a: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id="{4C857DF3-4AA3-44BB-8821-6C191D8F9118}"/>
              </a:ext>
            </a:extLst>
          </p:cNvPr>
          <p:cNvSpPr txBox="1">
            <a:spLocks/>
          </p:cNvSpPr>
          <p:nvPr/>
        </p:nvSpPr>
        <p:spPr>
          <a:xfrm>
            <a:off x="251520" y="597464"/>
            <a:ext cx="8640960" cy="57739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Aft>
                <a:spcPts val="0"/>
              </a:spcAft>
              <a:buClrTx/>
              <a:buNone/>
              <a:defRPr/>
            </a:pPr>
            <a:r>
              <a:rPr lang="ru-RU" sz="1600" b="1" dirty="0">
                <a:solidFill>
                  <a:srgbClr val="626261"/>
                </a:solidFill>
                <a:latin typeface="Verdana"/>
              </a:rPr>
              <a:t>Виды ТРИЗ-проектов</a:t>
            </a:r>
          </a:p>
          <a:p>
            <a:pPr marL="0" lvl="0" indent="0" fontAlgn="auto">
              <a:lnSpc>
                <a:spcPct val="100000"/>
              </a:lnSpc>
              <a:spcAft>
                <a:spcPts val="0"/>
              </a:spcAft>
              <a:buClrTx/>
              <a:buNone/>
              <a:defRPr/>
            </a:pPr>
            <a:r>
              <a:rPr lang="ru-RU" sz="1600" dirty="0">
                <a:solidFill>
                  <a:srgbClr val="626261"/>
                </a:solidFill>
                <a:latin typeface="Verdana"/>
              </a:rPr>
              <a:t>- Решение изобретательских задач</a:t>
            </a:r>
          </a:p>
          <a:p>
            <a:pPr marL="0" lvl="0" indent="0" fontAlgn="auto">
              <a:lnSpc>
                <a:spcPct val="100000"/>
              </a:lnSpc>
              <a:spcAft>
                <a:spcPts val="0"/>
              </a:spcAft>
              <a:buClrTx/>
              <a:buNone/>
              <a:defRPr/>
            </a:pPr>
            <a:r>
              <a:rPr lang="ru-RU" sz="1600" dirty="0">
                <a:solidFill>
                  <a:srgbClr val="626261"/>
                </a:solidFill>
                <a:latin typeface="Verdana"/>
              </a:rPr>
              <a:t>- Анализ систем для выделения изобретательских задач</a:t>
            </a:r>
          </a:p>
          <a:p>
            <a:pPr marL="0" lvl="0" indent="0" fontAlgn="auto">
              <a:lnSpc>
                <a:spcPct val="100000"/>
              </a:lnSpc>
              <a:spcAft>
                <a:spcPts val="0"/>
              </a:spcAft>
              <a:buClrTx/>
              <a:buNone/>
              <a:defRPr/>
            </a:pPr>
            <a:r>
              <a:rPr lang="ru-RU" sz="1600" dirty="0">
                <a:solidFill>
                  <a:srgbClr val="626261"/>
                </a:solidFill>
                <a:latin typeface="Verdana"/>
              </a:rPr>
              <a:t>- Прогноз развития систем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62626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Типовые проекты ТРИЗ-лаборатории на заводе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  выявление и устранение нарушений в технологии работы оборудования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повышение безопасности и удобства работы в цехах и на участках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устранение дефекта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снижение себестоимости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проектирование систем и технологий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комплексное исследование ключевой проблемы предприятия (портфель заказов, сроки выполнения заказов)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  верификационные проекты.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62626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62626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Другие типовые темы ТРИЗ-проектов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проекты по созданию и развитию инноваций и патентоспособных решений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создание и развитие инновационной стратегии предприятия, определение направлений совершенствования продукта по главным параметрам качества (MPV)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повышение потребительской ценности продукции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совершенствование технологических процессов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проекты прогнозирования развития систем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проекты по обходу действия патентов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262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исследовательские ТРИЗ-проекты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62626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750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169088-CCB6-4174-9DD7-1F3199127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389" y="595142"/>
            <a:ext cx="8729221" cy="5061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F798A-98FB-4444-B969-38471688D616}"/>
              </a:ext>
            </a:extLst>
          </p:cNvPr>
          <p:cNvSpPr txBox="1"/>
          <p:nvPr/>
        </p:nvSpPr>
        <p:spPr>
          <a:xfrm>
            <a:off x="533361" y="120751"/>
            <a:ext cx="7914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000" b="1" dirty="0">
                <a:solidFill>
                  <a:srgbClr val="0070C0"/>
                </a:solidFill>
                <a:latin typeface="Calibri" panose="020F0502020204030204"/>
              </a:rPr>
              <a:t>Программный комплекс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/>
              </a:rPr>
              <a:t>Compinno-TRIZ: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http://ariz-2010.appspot.com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714384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828" y="289330"/>
            <a:ext cx="3063712" cy="1569660"/>
          </a:xfrm>
        </p:spPr>
        <p:txBody>
          <a:bodyPr/>
          <a:lstStyle/>
          <a:p>
            <a:r>
              <a:rPr lang="ru-RU" dirty="0"/>
              <a:t>Алгоритмы решения изобретательских задач можно реализовать в комплексе </a:t>
            </a:r>
            <a:r>
              <a:rPr lang="en-US" dirty="0"/>
              <a:t>OSA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241622-BFBC-4103-BC60-7013112DF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7869" y="150831"/>
            <a:ext cx="5674937" cy="45442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26174E-3982-47EF-B6A6-DA6A08A7A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590" y="2703322"/>
            <a:ext cx="5581581" cy="199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E5827B-1E6E-410D-B78C-F4214AB2B120}"/>
              </a:ext>
            </a:extLst>
          </p:cNvPr>
          <p:cNvSpPr/>
          <p:nvPr/>
        </p:nvSpPr>
        <p:spPr>
          <a:xfrm>
            <a:off x="3596325" y="4695089"/>
            <a:ext cx="539684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000D33"/>
                </a:solidFill>
                <a:latin typeface="Lucida Sans Unicode" panose="020B0602030504020204" pitchFamily="34" charset="0"/>
              </a:rPr>
              <a:t>Элемент Э3 либо нейтрализует, либо оттягивает на себя плохое взаимодействие.</a:t>
            </a:r>
          </a:p>
          <a:p>
            <a:pPr algn="l"/>
            <a:r>
              <a:rPr lang="ru-RU" dirty="0">
                <a:solidFill>
                  <a:srgbClr val="000D33"/>
                </a:solidFill>
                <a:latin typeface="Lucida Sans Unicode" panose="020B0602030504020204" pitchFamily="34" charset="0"/>
              </a:rPr>
              <a:t>Элемент Э3 в элеполь можно вводить различными способами: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D33"/>
                </a:solidFill>
                <a:latin typeface="Lucida Sans Unicode" panose="020B0602030504020204" pitchFamily="34" charset="0"/>
              </a:rPr>
              <a:t>в виде добавки к Э1 или Э2;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D33"/>
                </a:solidFill>
                <a:latin typeface="Lucida Sans Unicode" panose="020B0602030504020204" pitchFamily="34" charset="0"/>
              </a:rPr>
              <a:t>использовать в качестве Э3 видоизменения Э1 и/или Э2;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D33"/>
                </a:solidFill>
                <a:latin typeface="Lucida Sans Unicode" panose="020B0602030504020204" pitchFamily="34" charset="0"/>
              </a:rPr>
              <a:t>использовать дешевое, даровой Э3;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F5EEB-C5E8-49CE-B714-AEC489BF31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24" y="1871894"/>
            <a:ext cx="3373164" cy="312711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FD1070-401E-440F-AF84-C23BA64B7D7C}"/>
              </a:ext>
            </a:extLst>
          </p:cNvPr>
          <p:cNvSpPr/>
          <p:nvPr/>
        </p:nvSpPr>
        <p:spPr>
          <a:xfrm>
            <a:off x="156337" y="5603837"/>
            <a:ext cx="2665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https://onto.devtas.ru/new?view=be9f16ac-8d67-ce30-391e-1d1410c2b5b0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67E655-876F-4244-AE39-4D90A8852949}"/>
              </a:ext>
            </a:extLst>
          </p:cNvPr>
          <p:cNvSpPr/>
          <p:nvPr/>
        </p:nvSpPr>
        <p:spPr>
          <a:xfrm>
            <a:off x="4783505" y="6113214"/>
            <a:ext cx="2260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http://ariz-2010.appspot.com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A75BF8F-DFFE-43F1-AFFA-3A9C6DE6F16F}"/>
              </a:ext>
            </a:extLst>
          </p:cNvPr>
          <p:cNvCxnSpPr/>
          <p:nvPr/>
        </p:nvCxnSpPr>
        <p:spPr bwMode="auto">
          <a:xfrm>
            <a:off x="3372586" y="289330"/>
            <a:ext cx="0" cy="610088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CB0A8B7-B548-45AC-BF11-C2306BECE363}"/>
              </a:ext>
            </a:extLst>
          </p:cNvPr>
          <p:cNvSpPr txBox="1"/>
          <p:nvPr/>
        </p:nvSpPr>
        <p:spPr>
          <a:xfrm>
            <a:off x="937838" y="4651521"/>
            <a:ext cx="166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Приводит к потере времени из-за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9B53E-9F2B-48FB-B8A4-1F58954101CB}"/>
              </a:ext>
            </a:extLst>
          </p:cNvPr>
          <p:cNvSpPr txBox="1"/>
          <p:nvPr/>
        </p:nvSpPr>
        <p:spPr>
          <a:xfrm>
            <a:off x="874422" y="3699205"/>
            <a:ext cx="166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Повышает легитимность</a:t>
            </a:r>
          </a:p>
        </p:txBody>
      </p:sp>
    </p:spTree>
    <p:extLst>
      <p:ext uri="{BB962C8B-B14F-4D97-AF65-F5344CB8AC3E}">
        <p14:creationId xmlns:p14="http://schemas.microsoft.com/office/powerpoint/2010/main" val="407168633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827" y="277259"/>
            <a:ext cx="8496215" cy="738664"/>
          </a:xfrm>
        </p:spPr>
        <p:txBody>
          <a:bodyPr/>
          <a:lstStyle/>
          <a:p>
            <a:r>
              <a:rPr lang="ru-RU" dirty="0"/>
              <a:t>Модель противоречия. Алгоритмы решения изобретательских задач можно реализовать в комплексе </a:t>
            </a:r>
            <a:r>
              <a:rPr lang="en-US" dirty="0"/>
              <a:t>OSA</a:t>
            </a:r>
            <a:r>
              <a:rPr lang="ru-RU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C74B62-B24D-4607-BFDF-C61B391690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47"/>
          <a:stretch/>
        </p:blipFill>
        <p:spPr>
          <a:xfrm>
            <a:off x="197040" y="1344706"/>
            <a:ext cx="8865969" cy="5029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F9A3D-BB4E-4DFC-9EB9-BF57C9364660}"/>
              </a:ext>
            </a:extLst>
          </p:cNvPr>
          <p:cNvSpPr txBox="1"/>
          <p:nvPr/>
        </p:nvSpPr>
        <p:spPr>
          <a:xfrm>
            <a:off x="6298069" y="4855652"/>
            <a:ext cx="166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Повышает легитимность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BA5E0-701B-4FF2-BE93-9612DF53FE16}"/>
              </a:ext>
            </a:extLst>
          </p:cNvPr>
          <p:cNvSpPr txBox="1"/>
          <p:nvPr/>
        </p:nvSpPr>
        <p:spPr>
          <a:xfrm>
            <a:off x="6137367" y="6041050"/>
            <a:ext cx="166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Приводит к потере времени из-за</a:t>
            </a:r>
          </a:p>
        </p:txBody>
      </p:sp>
    </p:spTree>
    <p:extLst>
      <p:ext uri="{BB962C8B-B14F-4D97-AF65-F5344CB8AC3E}">
        <p14:creationId xmlns:p14="http://schemas.microsoft.com/office/powerpoint/2010/main" val="215904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1CF0B3-EE6C-48AC-8637-3D20DCFF3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866" y="456032"/>
            <a:ext cx="2022330" cy="114832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794D96EA-8E56-42EA-8130-CCF34227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04" y="214912"/>
            <a:ext cx="1622991" cy="163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F2EA236-EB29-491B-A2A7-14DFF3E81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583" y="493953"/>
            <a:ext cx="2474577" cy="5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F61D694-23BE-42BA-BFD8-255EBB323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05" y="2355574"/>
            <a:ext cx="4972268" cy="36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481AE2-476F-4EBE-877B-1CC02255E667}"/>
              </a:ext>
            </a:extLst>
          </p:cNvPr>
          <p:cNvSpPr txBox="1"/>
          <p:nvPr/>
        </p:nvSpPr>
        <p:spPr>
          <a:xfrm>
            <a:off x="4960123" y="3826762"/>
            <a:ext cx="401003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Рубин Михаил Семенович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hlinkClick r:id="rId6"/>
              </a:rPr>
              <a:t>mik-rubin@yandex.ru</a:t>
            </a:r>
            <a:endParaRPr lang="ru-RU" sz="2000" dirty="0">
              <a:solidFill>
                <a:srgbClr val="000000"/>
              </a:solidFill>
            </a:endParaRPr>
          </a:p>
          <a:p>
            <a:pPr lvl="0" algn="l"/>
            <a:r>
              <a:rPr lang="en-US" sz="2000" dirty="0">
                <a:solidFill>
                  <a:srgbClr val="000000"/>
                </a:solidFill>
                <a:hlinkClick r:id="rId7"/>
              </a:rPr>
              <a:t>https://triz-summit.ru/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631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C81ED3-5808-405C-9F9E-1435B8836775}"/>
              </a:ext>
            </a:extLst>
          </p:cNvPr>
          <p:cNvSpPr txBox="1"/>
          <p:nvPr/>
        </p:nvSpPr>
        <p:spPr>
          <a:xfrm>
            <a:off x="511175" y="4060615"/>
            <a:ext cx="8121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i="1" dirty="0">
                <a:solidFill>
                  <a:srgbClr val="000000"/>
                </a:solidFill>
              </a:rPr>
              <a:t>Мастер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ТРИЗ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Президент Ассоциации «Международный Совет Мастеров ТРИЗ»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Соруководитель международной общественной организации «Саммит разработчиков ТРИЗ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Руководитель группы проектов в Департаменте стратегических задач Дирекции по ТРИЗ ОК «РУСАЛ»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i="1" dirty="0">
                <a:solidFill>
                  <a:srgbClr val="000000"/>
                </a:solidFill>
              </a:rPr>
              <a:t>Соавтор основоположника ТРИЗ Г.С. Альтшуллера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Автор 11 патентов на изобретения и более 100 публикаций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481AE2-476F-4EBE-877B-1CC02255E667}"/>
              </a:ext>
            </a:extLst>
          </p:cNvPr>
          <p:cNvSpPr txBox="1"/>
          <p:nvPr/>
        </p:nvSpPr>
        <p:spPr>
          <a:xfrm>
            <a:off x="3315102" y="1583744"/>
            <a:ext cx="401003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Рубин Михаил Семенович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mik-rubin@yandex.ru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A91C64-2D4C-4982-B998-8309E1F61C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07" y="1047378"/>
            <a:ext cx="2250536" cy="236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774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1AC9A16-2784-461D-A890-AD026A3C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0" y="255227"/>
            <a:ext cx="7983537" cy="517065"/>
          </a:xfrm>
        </p:spPr>
        <p:txBody>
          <a:bodyPr/>
          <a:lstStyle/>
          <a:p>
            <a:r>
              <a:rPr lang="ru-RU" sz="2400" dirty="0"/>
              <a:t>История ТРИЗ</a:t>
            </a:r>
          </a:p>
        </p:txBody>
      </p:sp>
      <p:sp>
        <p:nvSpPr>
          <p:cNvPr id="36" name="Line 2">
            <a:extLst>
              <a:ext uri="{FF2B5EF4-FFF2-40B4-BE49-F238E27FC236}">
                <a16:creationId xmlns:a16="http://schemas.microsoft.com/office/drawing/2014/main" id="{E42B6445-100A-44A9-B9B3-ED3FBD79E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6386" y="2383605"/>
            <a:ext cx="0" cy="3581400"/>
          </a:xfrm>
          <a:prstGeom prst="line">
            <a:avLst/>
          </a:prstGeom>
          <a:noFill/>
          <a:ln w="19050">
            <a:solidFill>
              <a:srgbClr val="0092D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7" name="Line 3">
            <a:extLst>
              <a:ext uri="{FF2B5EF4-FFF2-40B4-BE49-F238E27FC236}">
                <a16:creationId xmlns:a16="http://schemas.microsoft.com/office/drawing/2014/main" id="{471ED930-A7E8-413F-95B8-A48CF5AAD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5586" y="4593405"/>
            <a:ext cx="0" cy="1371600"/>
          </a:xfrm>
          <a:prstGeom prst="line">
            <a:avLst/>
          </a:prstGeom>
          <a:noFill/>
          <a:ln w="19050">
            <a:solidFill>
              <a:srgbClr val="0092D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8" name="Line 4">
            <a:extLst>
              <a:ext uri="{FF2B5EF4-FFF2-40B4-BE49-F238E27FC236}">
                <a16:creationId xmlns:a16="http://schemas.microsoft.com/office/drawing/2014/main" id="{8301650D-BC96-4753-BF22-578CE3F94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4186" y="3221805"/>
            <a:ext cx="0" cy="2743200"/>
          </a:xfrm>
          <a:prstGeom prst="line">
            <a:avLst/>
          </a:prstGeom>
          <a:noFill/>
          <a:ln w="19050">
            <a:solidFill>
              <a:srgbClr val="0092D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72B6DB74-2771-406A-A22F-66ACBC60C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2786" y="2993205"/>
            <a:ext cx="0" cy="2971800"/>
          </a:xfrm>
          <a:prstGeom prst="line">
            <a:avLst/>
          </a:prstGeom>
          <a:noFill/>
          <a:ln w="19050">
            <a:solidFill>
              <a:srgbClr val="0092D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0" name="Line 6">
            <a:extLst>
              <a:ext uri="{FF2B5EF4-FFF2-40B4-BE49-F238E27FC236}">
                <a16:creationId xmlns:a16="http://schemas.microsoft.com/office/drawing/2014/main" id="{70D0B6B0-5FB6-4DD0-B2D7-4DADB06CE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1386" y="2612205"/>
            <a:ext cx="0" cy="3352800"/>
          </a:xfrm>
          <a:prstGeom prst="line">
            <a:avLst/>
          </a:prstGeom>
          <a:noFill/>
          <a:ln w="19050">
            <a:solidFill>
              <a:srgbClr val="0092D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5836BF01-8815-40DB-BFDC-BA5E57868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2386" y="2231205"/>
            <a:ext cx="0" cy="3733800"/>
          </a:xfrm>
          <a:prstGeom prst="line">
            <a:avLst/>
          </a:prstGeom>
          <a:noFill/>
          <a:ln w="19050">
            <a:solidFill>
              <a:srgbClr val="0092D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EA53EF54-8D00-4662-A7AF-3F49FCBFB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6786" y="3679005"/>
            <a:ext cx="0" cy="2286000"/>
          </a:xfrm>
          <a:prstGeom prst="line">
            <a:avLst/>
          </a:prstGeom>
          <a:noFill/>
          <a:ln w="19050">
            <a:solidFill>
              <a:srgbClr val="0092D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F2D8F092-47B9-461D-9540-D75E0AAC3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5386" y="4136205"/>
            <a:ext cx="0" cy="1828800"/>
          </a:xfrm>
          <a:prstGeom prst="line">
            <a:avLst/>
          </a:prstGeom>
          <a:noFill/>
          <a:ln w="19050">
            <a:solidFill>
              <a:srgbClr val="0092D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E3F8B9C6-F947-46F7-970C-2CFAD3958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7386" y="4593405"/>
            <a:ext cx="0" cy="1371600"/>
          </a:xfrm>
          <a:prstGeom prst="line">
            <a:avLst/>
          </a:prstGeom>
          <a:noFill/>
          <a:ln w="19050">
            <a:solidFill>
              <a:srgbClr val="0092D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45DC5E45-DBB3-4CB6-8B46-7F380C21F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8386" y="2155005"/>
            <a:ext cx="0" cy="3810000"/>
          </a:xfrm>
          <a:prstGeom prst="line">
            <a:avLst/>
          </a:prstGeom>
          <a:noFill/>
          <a:ln w="19050">
            <a:solidFill>
              <a:srgbClr val="0092D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41B61EFC-2051-47E0-8A00-D26CC9A9742A}"/>
              </a:ext>
            </a:extLst>
          </p:cNvPr>
          <p:cNvSpPr txBox="1">
            <a:spLocks noChangeArrowheads="1"/>
          </p:cNvSpPr>
          <p:nvPr/>
        </p:nvSpPr>
        <p:spPr>
          <a:xfrm>
            <a:off x="128985" y="1381892"/>
            <a:ext cx="8211341" cy="88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90000"/>
              </a:lnSpc>
              <a:spcAft>
                <a:spcPts val="0"/>
              </a:spcAft>
              <a:buClrTx/>
              <a:buFontTx/>
              <a:buNone/>
            </a:pPr>
            <a:r>
              <a:rPr lang="ru-RU" sz="1800" b="1">
                <a:latin typeface="Arial" pitchFamily="34" charset="0"/>
                <a:cs typeface="Arial" pitchFamily="34" charset="0"/>
              </a:rPr>
              <a:t>Инструменты классической ТРИЗ, разработанные Альтшуллером и его последователями </a:t>
            </a:r>
            <a:r>
              <a:rPr lang="en-US" sz="1800" b="1">
                <a:latin typeface="Arial" pitchFamily="34" charset="0"/>
                <a:cs typeface="Arial" pitchFamily="34" charset="0"/>
              </a:rPr>
              <a:t>(1956 – 1989)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4">
            <a:extLst>
              <a:ext uri="{FF2B5EF4-FFF2-40B4-BE49-F238E27FC236}">
                <a16:creationId xmlns:a16="http://schemas.microsoft.com/office/drawing/2014/main" id="{79E07CC4-73B6-4C86-8958-F4C97C35A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86" y="5507805"/>
            <a:ext cx="5715000" cy="381000"/>
          </a:xfrm>
          <a:prstGeom prst="rect">
            <a:avLst/>
          </a:prstGeom>
          <a:gradFill rotWithShape="1">
            <a:gsLst>
              <a:gs pos="0">
                <a:srgbClr val="0092D2"/>
              </a:gs>
              <a:gs pos="100000">
                <a:srgbClr val="9BB688"/>
              </a:gs>
            </a:gsLst>
            <a:lin ang="0" scaled="1"/>
          </a:gradFill>
          <a:ln w="9525">
            <a:solidFill>
              <a:srgbClr val="0092D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Изобретательские приемы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AB5038A5-5217-428A-874B-2F591031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86" y="5050605"/>
            <a:ext cx="6553200" cy="381000"/>
          </a:xfrm>
          <a:prstGeom prst="rect">
            <a:avLst/>
          </a:prstGeom>
          <a:gradFill rotWithShape="1">
            <a:gsLst>
              <a:gs pos="0">
                <a:srgbClr val="0092D2"/>
              </a:gs>
              <a:gs pos="100000">
                <a:srgbClr val="9BB688"/>
              </a:gs>
            </a:gsLst>
            <a:lin ang="0" scaled="1"/>
          </a:gradFill>
          <a:ln w="9525">
            <a:solidFill>
              <a:srgbClr val="0092D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АРИЗ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50D09657-3881-4491-9914-67DBEC5C0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186" y="3221805"/>
            <a:ext cx="457200" cy="381000"/>
          </a:xfrm>
          <a:prstGeom prst="rect">
            <a:avLst/>
          </a:prstGeom>
          <a:gradFill rotWithShape="1">
            <a:gsLst>
              <a:gs pos="0">
                <a:srgbClr val="0092D2"/>
              </a:gs>
              <a:gs pos="100000">
                <a:srgbClr val="9BB688"/>
              </a:gs>
            </a:gsLst>
            <a:lin ang="0" scaled="1"/>
          </a:gradFill>
          <a:ln w="9525">
            <a:solidFill>
              <a:srgbClr val="0092D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" name="Text Box 17">
            <a:extLst>
              <a:ext uri="{FF2B5EF4-FFF2-40B4-BE49-F238E27FC236}">
                <a16:creationId xmlns:a16="http://schemas.microsoft.com/office/drawing/2014/main" id="{438D0A50-74ED-4266-BB83-9777D23C5D9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18718" y="6100736"/>
            <a:ext cx="520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1956</a:t>
            </a:r>
          </a:p>
        </p:txBody>
      </p:sp>
      <p:sp>
        <p:nvSpPr>
          <p:cNvPr id="51" name="Text Box 18">
            <a:extLst>
              <a:ext uri="{FF2B5EF4-FFF2-40B4-BE49-F238E27FC236}">
                <a16:creationId xmlns:a16="http://schemas.microsoft.com/office/drawing/2014/main" id="{1397D057-976E-4A1B-9B12-21034C7BE95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430318" y="6100736"/>
            <a:ext cx="520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1972</a:t>
            </a:r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F3FD22F3-BF10-4D25-AE0A-D1D165FB2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1386" y="2307405"/>
            <a:ext cx="1905000" cy="381000"/>
          </a:xfrm>
          <a:prstGeom prst="rect">
            <a:avLst/>
          </a:prstGeom>
          <a:gradFill rotWithShape="1">
            <a:gsLst>
              <a:gs pos="0">
                <a:srgbClr val="0092D2"/>
              </a:gs>
              <a:gs pos="100000">
                <a:srgbClr val="9BB688"/>
              </a:gs>
            </a:gsLst>
            <a:lin ang="0" scaled="1"/>
          </a:gradFill>
          <a:ln w="9525">
            <a:solidFill>
              <a:srgbClr val="0092D2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Стандарты на решение изобретательских задач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3" name="Rectangle 20">
            <a:extLst>
              <a:ext uri="{FF2B5EF4-FFF2-40B4-BE49-F238E27FC236}">
                <a16:creationId xmlns:a16="http://schemas.microsoft.com/office/drawing/2014/main" id="{7365E34E-EAD1-4C02-BB2C-854050AB4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386" y="1850205"/>
            <a:ext cx="2286000" cy="381000"/>
          </a:xfrm>
          <a:prstGeom prst="rect">
            <a:avLst/>
          </a:prstGeom>
          <a:gradFill rotWithShape="1">
            <a:gsLst>
              <a:gs pos="0">
                <a:srgbClr val="0092D2"/>
              </a:gs>
              <a:gs pos="100000">
                <a:srgbClr val="9BB688"/>
              </a:gs>
            </a:gsLst>
            <a:lin ang="0" scaled="1"/>
          </a:gradFill>
          <a:ln w="9525">
            <a:solidFill>
              <a:srgbClr val="0092D2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Законы развития технических систем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4" name="Line 21">
            <a:extLst>
              <a:ext uri="{FF2B5EF4-FFF2-40B4-BE49-F238E27FC236}">
                <a16:creationId xmlns:a16="http://schemas.microsoft.com/office/drawing/2014/main" id="{6CA8A537-FA42-4E45-B223-7A30643C7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86" y="5965005"/>
            <a:ext cx="7696200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55" name="Rectangle 22">
            <a:extLst>
              <a:ext uri="{FF2B5EF4-FFF2-40B4-BE49-F238E27FC236}">
                <a16:creationId xmlns:a16="http://schemas.microsoft.com/office/drawing/2014/main" id="{0AEC437C-1AA2-4908-96D3-A965A0F22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186" y="3679005"/>
            <a:ext cx="1752600" cy="381000"/>
          </a:xfrm>
          <a:prstGeom prst="rect">
            <a:avLst/>
          </a:prstGeom>
          <a:gradFill rotWithShape="1">
            <a:gsLst>
              <a:gs pos="0">
                <a:srgbClr val="0092D2"/>
              </a:gs>
              <a:gs pos="100000">
                <a:srgbClr val="9BB688"/>
              </a:gs>
            </a:gsLst>
            <a:lin ang="0" scaled="1"/>
          </a:gradFill>
          <a:ln w="9525">
            <a:solidFill>
              <a:srgbClr val="0092D2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База научных эффектов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0DF7D2E5-74DE-41DC-B925-6E6AD58E1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186" y="4136205"/>
            <a:ext cx="1981200" cy="381000"/>
          </a:xfrm>
          <a:prstGeom prst="rect">
            <a:avLst/>
          </a:prstGeom>
          <a:gradFill rotWithShape="1">
            <a:gsLst>
              <a:gs pos="0">
                <a:srgbClr val="0092D2"/>
              </a:gs>
              <a:gs pos="100000">
                <a:srgbClr val="9BB688"/>
              </a:gs>
            </a:gsLst>
            <a:lin ang="0" scaled="1"/>
          </a:gradFill>
          <a:ln w="9525">
            <a:solidFill>
              <a:srgbClr val="0092D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Задачи – аналоги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7" name="Rectangle 24">
            <a:extLst>
              <a:ext uri="{FF2B5EF4-FFF2-40B4-BE49-F238E27FC236}">
                <a16:creationId xmlns:a16="http://schemas.microsoft.com/office/drawing/2014/main" id="{6A3E4A76-3E65-4311-B07F-6A19AB829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586" y="4593405"/>
            <a:ext cx="2971800" cy="381000"/>
          </a:xfrm>
          <a:prstGeom prst="rect">
            <a:avLst/>
          </a:prstGeom>
          <a:gradFill rotWithShape="1">
            <a:gsLst>
              <a:gs pos="0">
                <a:srgbClr val="0092D2"/>
              </a:gs>
              <a:gs pos="100000">
                <a:srgbClr val="9BB688"/>
              </a:gs>
            </a:gsLst>
            <a:lin ang="0" scaled="1"/>
          </a:gradFill>
          <a:ln w="9525">
            <a:solidFill>
              <a:srgbClr val="0092D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Развитие творческого воображения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8" name="Line 25">
            <a:extLst>
              <a:ext uri="{FF2B5EF4-FFF2-40B4-BE49-F238E27FC236}">
                <a16:creationId xmlns:a16="http://schemas.microsoft.com/office/drawing/2014/main" id="{BFFF0E23-817A-4537-B168-23E4C8A1C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8186" y="5507805"/>
            <a:ext cx="9525" cy="457200"/>
          </a:xfrm>
          <a:prstGeom prst="line">
            <a:avLst/>
          </a:prstGeom>
          <a:noFill/>
          <a:ln w="19050">
            <a:solidFill>
              <a:srgbClr val="0092D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59" name="Line 26">
            <a:extLst>
              <a:ext uri="{FF2B5EF4-FFF2-40B4-BE49-F238E27FC236}">
                <a16:creationId xmlns:a16="http://schemas.microsoft.com/office/drawing/2014/main" id="{30676135-39F6-4EC7-88F9-BAC6909CA4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186" y="1926405"/>
            <a:ext cx="0" cy="40386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77B60327-F68A-4849-976F-FA9E9AC78BF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152127" y="3601218"/>
            <a:ext cx="2932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Инструменты ТРИЗ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970949C9-1A81-4954-94ED-FC48929DE83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085955" y="6100736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1975</a:t>
            </a:r>
          </a:p>
        </p:txBody>
      </p:sp>
      <p:sp>
        <p:nvSpPr>
          <p:cNvPr id="62" name="Text Box 30">
            <a:extLst>
              <a:ext uri="{FF2B5EF4-FFF2-40B4-BE49-F238E27FC236}">
                <a16:creationId xmlns:a16="http://schemas.microsoft.com/office/drawing/2014/main" id="{74804CEA-849D-4FD9-AFCB-AF30E3B423C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182918" y="6100736"/>
            <a:ext cx="520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1981</a:t>
            </a:r>
          </a:p>
        </p:txBody>
      </p:sp>
      <p:sp>
        <p:nvSpPr>
          <p:cNvPr id="63" name="Text Box 31">
            <a:extLst>
              <a:ext uri="{FF2B5EF4-FFF2-40B4-BE49-F238E27FC236}">
                <a16:creationId xmlns:a16="http://schemas.microsoft.com/office/drawing/2014/main" id="{5AC941BE-5C29-4D0C-AADA-59FAD9AACF3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381355" y="6100736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1982</a:t>
            </a:r>
          </a:p>
        </p:txBody>
      </p:sp>
      <p:sp>
        <p:nvSpPr>
          <p:cNvPr id="64" name="Text Box 32">
            <a:extLst>
              <a:ext uri="{FF2B5EF4-FFF2-40B4-BE49-F238E27FC236}">
                <a16:creationId xmlns:a16="http://schemas.microsoft.com/office/drawing/2014/main" id="{201370D3-3F96-4878-81BC-5399C6ACFD4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036993" y="6100736"/>
            <a:ext cx="520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1985</a:t>
            </a:r>
          </a:p>
        </p:txBody>
      </p:sp>
      <p:sp>
        <p:nvSpPr>
          <p:cNvPr id="65" name="Text Box 33">
            <a:extLst>
              <a:ext uri="{FF2B5EF4-FFF2-40B4-BE49-F238E27FC236}">
                <a16:creationId xmlns:a16="http://schemas.microsoft.com/office/drawing/2014/main" id="{68D6C8F9-ED6B-42F3-9E8F-CD3373B60BB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371955" y="6100736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1987</a:t>
            </a:r>
          </a:p>
        </p:txBody>
      </p:sp>
      <p:sp>
        <p:nvSpPr>
          <p:cNvPr id="66" name="Text Box 34">
            <a:extLst>
              <a:ext uri="{FF2B5EF4-FFF2-40B4-BE49-F238E27FC236}">
                <a16:creationId xmlns:a16="http://schemas.microsoft.com/office/drawing/2014/main" id="{0D8E5DF4-43F3-4C6E-B3B2-C572517AFA3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752955" y="6088036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1989</a:t>
            </a:r>
          </a:p>
        </p:txBody>
      </p:sp>
      <p:sp>
        <p:nvSpPr>
          <p:cNvPr id="67" name="Text Box 35">
            <a:extLst>
              <a:ext uri="{FF2B5EF4-FFF2-40B4-BE49-F238E27FC236}">
                <a16:creationId xmlns:a16="http://schemas.microsoft.com/office/drawing/2014/main" id="{35E591DA-6902-4ADF-BD3B-4923C1DA486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466955" y="6100736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1977</a:t>
            </a:r>
          </a:p>
        </p:txBody>
      </p:sp>
      <p:sp>
        <p:nvSpPr>
          <p:cNvPr id="68" name="Rectangle 36">
            <a:extLst>
              <a:ext uri="{FF2B5EF4-FFF2-40B4-BE49-F238E27FC236}">
                <a16:creationId xmlns:a16="http://schemas.microsoft.com/office/drawing/2014/main" id="{BBBAA065-05D0-4E71-96F9-D79677D03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786" y="2764605"/>
            <a:ext cx="228600" cy="381000"/>
          </a:xfrm>
          <a:prstGeom prst="rect">
            <a:avLst/>
          </a:prstGeom>
          <a:gradFill rotWithShape="1">
            <a:gsLst>
              <a:gs pos="0">
                <a:srgbClr val="0092D2"/>
              </a:gs>
              <a:gs pos="100000">
                <a:srgbClr val="9BB688"/>
              </a:gs>
            </a:gsLst>
            <a:lin ang="0" scaled="1"/>
          </a:gradFill>
          <a:ln w="9525">
            <a:solidFill>
              <a:srgbClr val="0092D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04FD2809-C38E-4994-8859-26D6D4811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037" y="2764605"/>
            <a:ext cx="212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9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ти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экранная модель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0" name="Rectangle 38">
            <a:extLst>
              <a:ext uri="{FF2B5EF4-FFF2-40B4-BE49-F238E27FC236}">
                <a16:creationId xmlns:a16="http://schemas.microsoft.com/office/drawing/2014/main" id="{4E042457-4383-485C-9144-4304FF508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088" y="3221805"/>
            <a:ext cx="1884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Вепольный анализ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1" name="Line 39">
            <a:extLst>
              <a:ext uri="{FF2B5EF4-FFF2-40B4-BE49-F238E27FC236}">
                <a16:creationId xmlns:a16="http://schemas.microsoft.com/office/drawing/2014/main" id="{5386E341-D463-40A0-87A3-97A297A07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9386" y="3374205"/>
            <a:ext cx="381000" cy="0"/>
          </a:xfrm>
          <a:prstGeom prst="line">
            <a:avLst/>
          </a:prstGeom>
          <a:noFill/>
          <a:ln w="9525">
            <a:solidFill>
              <a:srgbClr val="0092D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72" name="Text Box 40">
            <a:extLst>
              <a:ext uri="{FF2B5EF4-FFF2-40B4-BE49-F238E27FC236}">
                <a16:creationId xmlns:a16="http://schemas.microsoft.com/office/drawing/2014/main" id="{246451D7-FB14-4E6D-846D-F3D99F2BDAA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658918" y="6100736"/>
            <a:ext cx="520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1973</a:t>
            </a:r>
          </a:p>
        </p:txBody>
      </p:sp>
      <p:sp>
        <p:nvSpPr>
          <p:cNvPr id="73" name="Text Box 41">
            <a:extLst>
              <a:ext uri="{FF2B5EF4-FFF2-40B4-BE49-F238E27FC236}">
                <a16:creationId xmlns:a16="http://schemas.microsoft.com/office/drawing/2014/main" id="{F46F5E98-F32E-42BF-8354-29541EBF259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887518" y="6100736"/>
            <a:ext cx="520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1974</a:t>
            </a:r>
          </a:p>
        </p:txBody>
      </p:sp>
      <p:sp>
        <p:nvSpPr>
          <p:cNvPr id="74" name="Text Box 42">
            <a:extLst>
              <a:ext uri="{FF2B5EF4-FFF2-40B4-BE49-F238E27FC236}">
                <a16:creationId xmlns:a16="http://schemas.microsoft.com/office/drawing/2014/main" id="{BEF07B75-64DD-419B-9A0B-328FDFA29A0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609955" y="6100736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92D2"/>
                </a:solidFill>
                <a:effectLst/>
                <a:uLnTx/>
                <a:uFillTx/>
                <a:latin typeface="Arial" panose="020B0604020202020204" pitchFamily="34" charset="0"/>
              </a:rPr>
              <a:t>1983</a:t>
            </a:r>
          </a:p>
        </p:txBody>
      </p:sp>
      <p:sp>
        <p:nvSpPr>
          <p:cNvPr id="75" name="Line 43">
            <a:extLst>
              <a:ext uri="{FF2B5EF4-FFF2-40B4-BE49-F238E27FC236}">
                <a16:creationId xmlns:a16="http://schemas.microsoft.com/office/drawing/2014/main" id="{1A5C0733-663C-49BA-8B5B-0E2B89C2E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4186" y="2917005"/>
            <a:ext cx="304800" cy="0"/>
          </a:xfrm>
          <a:prstGeom prst="line">
            <a:avLst/>
          </a:prstGeom>
          <a:noFill/>
          <a:ln w="9525">
            <a:solidFill>
              <a:srgbClr val="0092D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92D2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16" name="Picture 4">
            <a:extLst>
              <a:ext uri="{FF2B5EF4-FFF2-40B4-BE49-F238E27FC236}">
                <a16:creationId xmlns:a16="http://schemas.microsoft.com/office/drawing/2014/main" id="{C9985F15-78B6-4293-B8FB-4C94FB00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673" y="1971214"/>
            <a:ext cx="2009974" cy="150748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5">
            <a:extLst>
              <a:ext uri="{FF2B5EF4-FFF2-40B4-BE49-F238E27FC236}">
                <a16:creationId xmlns:a16="http://schemas.microsoft.com/office/drawing/2014/main" id="{4ED3C6C0-7C3A-4737-B835-17F3094DA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328" y="126587"/>
            <a:ext cx="856718" cy="127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7">
            <a:extLst>
              <a:ext uri="{FF2B5EF4-FFF2-40B4-BE49-F238E27FC236}">
                <a16:creationId xmlns:a16="http://schemas.microsoft.com/office/drawing/2014/main" id="{6D1C70DD-C31B-43F5-8984-11C50C899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904" y="111479"/>
            <a:ext cx="873683" cy="127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9">
            <a:extLst>
              <a:ext uri="{FF2B5EF4-FFF2-40B4-BE49-F238E27FC236}">
                <a16:creationId xmlns:a16="http://schemas.microsoft.com/office/drawing/2014/main" id="{FB168B2B-AEEB-4FD8-AB2D-2E27B23A8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942" y="111479"/>
            <a:ext cx="958507" cy="127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8">
            <a:extLst>
              <a:ext uri="{FF2B5EF4-FFF2-40B4-BE49-F238E27FC236}">
                <a16:creationId xmlns:a16="http://schemas.microsoft.com/office/drawing/2014/main" id="{4A6A846B-14D1-4DA1-88EC-D9EA4A1BB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0477" y="103541"/>
            <a:ext cx="831271" cy="127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6">
            <a:extLst>
              <a:ext uri="{FF2B5EF4-FFF2-40B4-BE49-F238E27FC236}">
                <a16:creationId xmlns:a16="http://schemas.microsoft.com/office/drawing/2014/main" id="{363255AF-9FE5-450A-939E-1A064FDCD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213" y="103541"/>
            <a:ext cx="992436" cy="127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ctangle 38">
            <a:extLst>
              <a:ext uri="{FF2B5EF4-FFF2-40B4-BE49-F238E27FC236}">
                <a16:creationId xmlns:a16="http://schemas.microsoft.com/office/drawing/2014/main" id="{73855724-B829-4EAC-A0F5-C817BAF8D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068" y="3492919"/>
            <a:ext cx="16914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 panose="05040102010807070707" pitchFamily="18" charset="2"/>
              <a:buChar char="}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5000"/>
              </a:lnSpc>
              <a:spcBef>
                <a:spcPct val="20000"/>
              </a:spcBef>
              <a:buClr>
                <a:srgbClr val="9933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Альтшуллер Г.С.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24" name="Picture 28">
            <a:extLst>
              <a:ext uri="{FF2B5EF4-FFF2-40B4-BE49-F238E27FC236}">
                <a16:creationId xmlns:a16="http://schemas.microsoft.com/office/drawing/2014/main" id="{6345C7DA-17CB-4D61-9796-FA0EA1BC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649" y="3221805"/>
            <a:ext cx="762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32">
            <a:extLst>
              <a:ext uri="{FF2B5EF4-FFF2-40B4-BE49-F238E27FC236}">
                <a16:creationId xmlns:a16="http://schemas.microsoft.com/office/drawing/2014/main" id="{86C52E29-DDA8-4A08-94D2-7F0F6EE56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582" y="2557436"/>
            <a:ext cx="6096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3">
            <a:extLst>
              <a:ext uri="{FF2B5EF4-FFF2-40B4-BE49-F238E27FC236}">
                <a16:creationId xmlns:a16="http://schemas.microsoft.com/office/drawing/2014/main" id="{40FB9950-0A64-48C5-8070-168BDAE3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5230" y="428860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35" descr="logoAlcoa99">
            <a:extLst>
              <a:ext uri="{FF2B5EF4-FFF2-40B4-BE49-F238E27FC236}">
                <a16:creationId xmlns:a16="http://schemas.microsoft.com/office/drawing/2014/main" id="{F7CDCDB7-54B1-4313-B665-44577F74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4182" y="3642492"/>
            <a:ext cx="533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2D3FCB4C-ABAE-4289-B323-DF432DF37B4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530" y="4853754"/>
            <a:ext cx="848237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702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1AC9A16-2784-461D-A890-AD026A3C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ТРИЗ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20037FF-8414-4C3A-8D08-195042DF8AA8}"/>
              </a:ext>
            </a:extLst>
          </p:cNvPr>
          <p:cNvGrpSpPr/>
          <p:nvPr/>
        </p:nvGrpSpPr>
        <p:grpSpPr>
          <a:xfrm>
            <a:off x="395536" y="1699939"/>
            <a:ext cx="7377413" cy="3149600"/>
            <a:chOff x="866995" y="1852408"/>
            <a:chExt cx="8001000" cy="31496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0491EB-BE91-459E-8E48-02E1B5249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595" y="1928608"/>
              <a:ext cx="2057400" cy="533400"/>
            </a:xfrm>
            <a:prstGeom prst="rect">
              <a:avLst/>
            </a:prstGeom>
            <a:solidFill>
              <a:srgbClr val="ACD0C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6767C"/>
              </a:outerShdw>
            </a:effectLst>
          </p:spPr>
          <p:txBody>
            <a:bodyPr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Новая система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FB21D658-E93F-401D-A230-F9516DA0A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495" y="3973308"/>
              <a:ext cx="1790700" cy="533400"/>
            </a:xfrm>
            <a:prstGeom prst="rect">
              <a:avLst/>
            </a:prstGeom>
            <a:solidFill>
              <a:srgbClr val="9DB78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6767C"/>
              </a:outerShdw>
            </a:effectLst>
          </p:spPr>
          <p:txBody>
            <a:bodyPr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Модель новой системы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1A23943-4FE2-487B-984F-44DCD0528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095" y="3986008"/>
              <a:ext cx="1955800" cy="533400"/>
            </a:xfrm>
            <a:prstGeom prst="rect">
              <a:avLst/>
            </a:prstGeom>
            <a:solidFill>
              <a:srgbClr val="9DB78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6767C"/>
              </a:outerShdw>
            </a:effectLst>
          </p:spPr>
          <p:txBody>
            <a:bodyPr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Модель системы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8717FE4B-DF76-4EED-BBDD-26AFA2C68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995" y="1852408"/>
              <a:ext cx="2057400" cy="533400"/>
            </a:xfrm>
            <a:prstGeom prst="rect">
              <a:avLst/>
            </a:prstGeom>
            <a:solidFill>
              <a:srgbClr val="ACD0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6767C"/>
              </a:outerShdw>
            </a:effec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Система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7" name="AutoShape 2">
              <a:extLst>
                <a:ext uri="{FF2B5EF4-FFF2-40B4-BE49-F238E27FC236}">
                  <a16:creationId xmlns:a16="http://schemas.microsoft.com/office/drawing/2014/main" id="{AC90362F-515E-4106-9FA4-F76E120E61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741129" flipV="1">
              <a:off x="5719189" y="3437527"/>
              <a:ext cx="1766888" cy="533400"/>
            </a:xfrm>
            <a:prstGeom prst="rightArrow">
              <a:avLst>
                <a:gd name="adj1" fmla="val 53574"/>
                <a:gd name="adj2" fmla="val 134831"/>
              </a:avLst>
            </a:prstGeom>
            <a:solidFill>
              <a:srgbClr val="496D77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Font typeface="Wingdings 3" panose="05040102010807070707" pitchFamily="18" charset="2"/>
                <a:buChar char="}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SzPct val="12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lr>
                  <a:srgbClr val="993300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993300"/>
                </a:buClr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8E6BDEB5-1B38-4642-8457-35BABAC80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695" y="3389108"/>
              <a:ext cx="711200" cy="304800"/>
            </a:xfrm>
            <a:prstGeom prst="leftArrow">
              <a:avLst>
                <a:gd name="adj1" fmla="val 50000"/>
                <a:gd name="adj2" fmla="val 76568"/>
              </a:avLst>
            </a:prstGeom>
            <a:solidFill>
              <a:srgbClr val="00CC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Font typeface="Wingdings 3" panose="05040102010807070707" pitchFamily="18" charset="2"/>
                <a:buChar char="}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SzPct val="12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lr>
                  <a:srgbClr val="993300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993300"/>
                </a:buClr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AutoShape 5">
              <a:extLst>
                <a:ext uri="{FF2B5EF4-FFF2-40B4-BE49-F238E27FC236}">
                  <a16:creationId xmlns:a16="http://schemas.microsoft.com/office/drawing/2014/main" id="{ACEA3362-5336-4856-8676-7BE6F6219E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61095" y="4049508"/>
              <a:ext cx="647700" cy="292100"/>
            </a:xfrm>
            <a:prstGeom prst="rightArrow">
              <a:avLst>
                <a:gd name="adj1" fmla="val 53574"/>
                <a:gd name="adj2" fmla="val 90256"/>
              </a:avLst>
            </a:prstGeom>
            <a:solidFill>
              <a:srgbClr val="00CC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Font typeface="Wingdings 3" panose="05040102010807070707" pitchFamily="18" charset="2"/>
                <a:buChar char="}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SzPct val="12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lr>
                  <a:srgbClr val="993300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993300"/>
                </a:buClr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D243DAF2-B8F6-450B-A6E0-838185D1B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295" y="4430508"/>
              <a:ext cx="2057400" cy="533400"/>
            </a:xfrm>
            <a:prstGeom prst="rect">
              <a:avLst/>
            </a:prstGeom>
            <a:solidFill>
              <a:srgbClr val="9DB78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6767C"/>
              </a:outerShdw>
            </a:effectLst>
          </p:spPr>
          <p:txBody>
            <a:bodyPr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Модель задачи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" name="AutoShape 8">
              <a:extLst>
                <a:ext uri="{FF2B5EF4-FFF2-40B4-BE49-F238E27FC236}">
                  <a16:creationId xmlns:a16="http://schemas.microsoft.com/office/drawing/2014/main" id="{60C0968C-AD5E-40EC-A695-443042B0C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9495" y="4455908"/>
              <a:ext cx="1016000" cy="533400"/>
            </a:xfrm>
            <a:prstGeom prst="rightArrow">
              <a:avLst>
                <a:gd name="adj1" fmla="val 53574"/>
                <a:gd name="adj2" fmla="val 77531"/>
              </a:avLst>
            </a:prstGeom>
            <a:solidFill>
              <a:srgbClr val="496D77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Font typeface="Wingdings 3" panose="05040102010807070707" pitchFamily="18" charset="2"/>
                <a:buChar char="}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SzPct val="12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lr>
                  <a:srgbClr val="993300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993300"/>
                </a:buClr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2" name="AutoShape 9">
              <a:extLst>
                <a:ext uri="{FF2B5EF4-FFF2-40B4-BE49-F238E27FC236}">
                  <a16:creationId xmlns:a16="http://schemas.microsoft.com/office/drawing/2014/main" id="{5A1E20FD-D716-4AD8-B30C-6F75ECF295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88044">
              <a:off x="2235420" y="3344659"/>
              <a:ext cx="1724025" cy="533400"/>
            </a:xfrm>
            <a:prstGeom prst="rightArrow">
              <a:avLst>
                <a:gd name="adj1" fmla="val 53574"/>
                <a:gd name="adj2" fmla="val 131560"/>
              </a:avLst>
            </a:prstGeom>
            <a:solidFill>
              <a:srgbClr val="496D77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Font typeface="Wingdings 3" panose="05040102010807070707" pitchFamily="18" charset="2"/>
                <a:buChar char="}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SzPct val="12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lr>
                  <a:srgbClr val="993300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993300"/>
                </a:buClr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05EDD76C-075F-4B67-A6EE-45DA8EC9E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795" y="2309608"/>
              <a:ext cx="2057400" cy="533400"/>
            </a:xfrm>
            <a:prstGeom prst="rect">
              <a:avLst/>
            </a:prstGeom>
            <a:solidFill>
              <a:srgbClr val="ACD0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6767C"/>
              </a:outerShdw>
            </a:effec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Задача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D0D5622F-25F1-4705-9ACC-300CFA039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1295" y="2373108"/>
              <a:ext cx="2057400" cy="533400"/>
            </a:xfrm>
            <a:prstGeom prst="rect">
              <a:avLst/>
            </a:prstGeom>
            <a:solidFill>
              <a:srgbClr val="ACD0C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6767C"/>
              </a:outerShdw>
            </a:effec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Решение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A6E882C6-BFC7-4B82-8D5E-C59E9C15A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795" y="4468608"/>
              <a:ext cx="2057400" cy="533400"/>
            </a:xfrm>
            <a:prstGeom prst="rect">
              <a:avLst/>
            </a:prstGeom>
            <a:solidFill>
              <a:srgbClr val="9DB78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6767C"/>
              </a:outerShdw>
            </a:effectLst>
          </p:spPr>
          <p:txBody>
            <a:bodyPr anchor="ctr"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Модель решения</a:t>
              </a: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6" name="AutoShape 13">
              <a:extLst>
                <a:ext uri="{FF2B5EF4-FFF2-40B4-BE49-F238E27FC236}">
                  <a16:creationId xmlns:a16="http://schemas.microsoft.com/office/drawing/2014/main" id="{E8FB7BC7-18A6-4DEE-A1AD-C2134BBEFE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502495" y="3389108"/>
              <a:ext cx="977900" cy="304800"/>
            </a:xfrm>
            <a:prstGeom prst="leftArrow">
              <a:avLst>
                <a:gd name="adj1" fmla="val 50000"/>
                <a:gd name="adj2" fmla="val 105281"/>
              </a:avLst>
            </a:prstGeom>
            <a:solidFill>
              <a:srgbClr val="00CCFF">
                <a:alpha val="4901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Font typeface="Wingdings 3" panose="05040102010807070707" pitchFamily="18" charset="2"/>
                <a:buChar char="}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SzPct val="120000"/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15000"/>
                </a:lnSpc>
                <a:spcBef>
                  <a:spcPct val="30000"/>
                </a:spcBef>
                <a:spcAft>
                  <a:spcPct val="30000"/>
                </a:spcAft>
                <a:buClr>
                  <a:schemeClr val="hlink"/>
                </a:buClr>
                <a:buChar char="•"/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15000"/>
                </a:lnSpc>
                <a:spcBef>
                  <a:spcPct val="20000"/>
                </a:spcBef>
                <a:buClr>
                  <a:srgbClr val="993300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o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993300"/>
                </a:buClr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27" name="Group 15">
              <a:extLst>
                <a:ext uri="{FF2B5EF4-FFF2-40B4-BE49-F238E27FC236}">
                  <a16:creationId xmlns:a16="http://schemas.microsoft.com/office/drawing/2014/main" id="{B97E6464-214B-4A48-A3DD-2795313C5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095" y="3220833"/>
              <a:ext cx="1574800" cy="635000"/>
              <a:chOff x="4392" y="1784"/>
              <a:chExt cx="992" cy="400"/>
            </a:xfrm>
          </p:grpSpPr>
          <p:sp>
            <p:nvSpPr>
              <p:cNvPr id="28" name="Oval 16">
                <a:extLst>
                  <a:ext uri="{FF2B5EF4-FFF2-40B4-BE49-F238E27FC236}">
                    <a16:creationId xmlns:a16="http://schemas.microsoft.com/office/drawing/2014/main" id="{1F682C10-B123-42EC-9BA6-8CD5B7D19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2" y="1784"/>
                <a:ext cx="992" cy="400"/>
              </a:xfrm>
              <a:prstGeom prst="ellipse">
                <a:avLst/>
              </a:prstGeom>
              <a:solidFill>
                <a:srgbClr val="000099">
                  <a:alpha val="58823"/>
                </a:srgbClr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76767C"/>
                </a:outerShdw>
              </a:effec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Text Box 17">
                <a:extLst>
                  <a:ext uri="{FF2B5EF4-FFF2-40B4-BE49-F238E27FC236}">
                    <a16:creationId xmlns:a16="http://schemas.microsoft.com/office/drawing/2014/main" id="{37BBB40E-8382-44A6-B782-7AEE5F4B6F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7" y="1884"/>
                <a:ext cx="4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233363" indent="-233363">
                  <a:lnSpc>
                    <a:spcPct val="115000"/>
                  </a:lnSpc>
                  <a:spcBef>
                    <a:spcPct val="30000"/>
                  </a:spcBef>
                  <a:spcAft>
                    <a:spcPct val="30000"/>
                  </a:spcAft>
                  <a:buClr>
                    <a:schemeClr val="hlink"/>
                  </a:buClr>
                  <a:buFont typeface="Wingdings 3" panose="05040102010807070707" pitchFamily="18" charset="2"/>
                  <a:buChar char="}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30000"/>
                  </a:spcBef>
                  <a:spcAft>
                    <a:spcPct val="30000"/>
                  </a:spcAft>
                  <a:buClr>
                    <a:schemeClr val="hlink"/>
                  </a:buClr>
                  <a:buSzPct val="120000"/>
                  <a:buChar char="•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115000"/>
                  </a:lnSpc>
                  <a:spcBef>
                    <a:spcPct val="30000"/>
                  </a:spcBef>
                  <a:spcAft>
                    <a:spcPct val="30000"/>
                  </a:spcAft>
                  <a:buClr>
                    <a:schemeClr val="hlink"/>
                  </a:buClr>
                  <a:buChar char="•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115000"/>
                  </a:lnSpc>
                  <a:spcBef>
                    <a:spcPct val="20000"/>
                  </a:spcBef>
                  <a:buClr>
                    <a:srgbClr val="993300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115000"/>
                  </a:lnSpc>
                  <a:spcBef>
                    <a:spcPct val="20000"/>
                  </a:spcBef>
                  <a:buClr>
                    <a:schemeClr val="accent1"/>
                  </a:buClr>
                  <a:buChar char="o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o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o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o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o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33363" marR="0" lvl="0" indent="-233363" defTabSz="914400" eaLnBrk="1" fontAlgn="auto" latinLnBrk="0" hangingPunct="1">
                  <a:lnSpc>
                    <a:spcPct val="100000"/>
                  </a:lnSpc>
                  <a:spcBef>
                    <a:spcPct val="15000"/>
                  </a:spcBef>
                  <a:spcAft>
                    <a:spcPct val="0"/>
                  </a:spcAft>
                  <a:buClr>
                    <a:srgbClr val="9933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EC736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ТРИЗ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4E6A99E-CF30-40C7-84BD-BD1F5BD2C4C3}"/>
              </a:ext>
            </a:extLst>
          </p:cNvPr>
          <p:cNvSpPr txBox="1"/>
          <p:nvPr/>
        </p:nvSpPr>
        <p:spPr>
          <a:xfrm>
            <a:off x="5867027" y="1072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Оценка</a:t>
            </a:r>
          </a:p>
        </p:txBody>
      </p:sp>
      <p:sp>
        <p:nvSpPr>
          <p:cNvPr id="31" name="Выгнутая вверх стрелка 1">
            <a:extLst>
              <a:ext uri="{FF2B5EF4-FFF2-40B4-BE49-F238E27FC236}">
                <a16:creationId xmlns:a16="http://schemas.microsoft.com/office/drawing/2014/main" id="{59CC7890-3B6B-44D1-A9DD-97C888E3FFEB}"/>
              </a:ext>
            </a:extLst>
          </p:cNvPr>
          <p:cNvSpPr/>
          <p:nvPr/>
        </p:nvSpPr>
        <p:spPr>
          <a:xfrm>
            <a:off x="6493215" y="1173230"/>
            <a:ext cx="2251365" cy="639246"/>
          </a:xfrm>
          <a:prstGeom prst="curvedDownArrow">
            <a:avLst>
              <a:gd name="adj1" fmla="val 23739"/>
              <a:gd name="adj2" fmla="val 73003"/>
              <a:gd name="adj3" fmla="val 22361"/>
            </a:avLst>
          </a:prstGeom>
          <a:solidFill>
            <a:srgbClr val="0092D2">
              <a:lumMod val="40000"/>
              <a:lumOff val="60000"/>
              <a:alpha val="21176"/>
            </a:srgbClr>
          </a:solidFill>
          <a:ln w="28575" cap="flat" cmpd="sng" algn="ctr">
            <a:solidFill>
              <a:srgbClr val="0092D2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4672E6-FDFF-4BFA-B57E-AC8D6C9FC25D}"/>
              </a:ext>
            </a:extLst>
          </p:cNvPr>
          <p:cNvSpPr txBox="1"/>
          <p:nvPr/>
        </p:nvSpPr>
        <p:spPr>
          <a:xfrm>
            <a:off x="2730071" y="1085081"/>
            <a:ext cx="270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dirty="0">
                <a:solidFill>
                  <a:srgbClr val="000000"/>
                </a:solidFill>
                <a:latin typeface="Verdana"/>
              </a:rPr>
              <a:t>Переформулировка или смена задачи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F8F773-8117-4A7F-A83F-B342F198236F}"/>
              </a:ext>
            </a:extLst>
          </p:cNvPr>
          <p:cNvSpPr txBox="1"/>
          <p:nvPr/>
        </p:nvSpPr>
        <p:spPr>
          <a:xfrm>
            <a:off x="6671197" y="1231243"/>
            <a:ext cx="178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dirty="0">
                <a:solidFill>
                  <a:srgbClr val="000000"/>
                </a:solidFill>
                <a:latin typeface="Verdana"/>
              </a:rPr>
              <a:t>Вторичные задачи</a:t>
            </a:r>
          </a:p>
        </p:txBody>
      </p:sp>
      <p:sp>
        <p:nvSpPr>
          <p:cNvPr id="34" name="Выгнутая вверх стрелка 1">
            <a:extLst>
              <a:ext uri="{FF2B5EF4-FFF2-40B4-BE49-F238E27FC236}">
                <a16:creationId xmlns:a16="http://schemas.microsoft.com/office/drawing/2014/main" id="{BB5E0841-B2CC-4E11-B69E-5228263B8B94}"/>
              </a:ext>
            </a:extLst>
          </p:cNvPr>
          <p:cNvSpPr/>
          <p:nvPr/>
        </p:nvSpPr>
        <p:spPr>
          <a:xfrm flipH="1">
            <a:off x="1675269" y="926777"/>
            <a:ext cx="4585511" cy="899888"/>
          </a:xfrm>
          <a:prstGeom prst="curvedDownArrow">
            <a:avLst>
              <a:gd name="adj1" fmla="val 39377"/>
              <a:gd name="adj2" fmla="val 73003"/>
              <a:gd name="adj3" fmla="val 25000"/>
            </a:avLst>
          </a:prstGeom>
          <a:solidFill>
            <a:srgbClr val="00B050">
              <a:alpha val="21176"/>
            </a:srgb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ru-RU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0D775512-5F54-471C-BAFA-81B66782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" y="5054509"/>
            <a:ext cx="8936721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7188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marR="0" lvl="2" indent="-228600" algn="l" defTabSz="91440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Любая наука начинается с создания модели того или иного явления или процесса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7188" marR="0" lvl="2" indent="-228600" algn="l" defTabSz="91440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ТРИЗ были созданы различные инструменты для создания моделей исходной задачи и преобразованию ее в модель искомого решения</a:t>
            </a:r>
            <a:endParaRPr kumimoji="0" lang="en-US" alt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F791D0-B861-4DFF-934B-C9EB276B1B43}"/>
              </a:ext>
            </a:extLst>
          </p:cNvPr>
          <p:cNvSpPr txBox="1"/>
          <p:nvPr/>
        </p:nvSpPr>
        <p:spPr>
          <a:xfrm>
            <a:off x="2447735" y="293579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Анализ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C21B2A-5719-4F39-8FE9-0DCBECD33347}"/>
              </a:ext>
            </a:extLst>
          </p:cNvPr>
          <p:cNvSpPr txBox="1"/>
          <p:nvPr/>
        </p:nvSpPr>
        <p:spPr>
          <a:xfrm>
            <a:off x="4447720" y="3596369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Синтез</a:t>
            </a:r>
          </a:p>
        </p:txBody>
      </p:sp>
    </p:spTree>
    <p:extLst>
      <p:ext uri="{BB962C8B-B14F-4D97-AF65-F5344CB8AC3E}">
        <p14:creationId xmlns:p14="http://schemas.microsoft.com/office/powerpoint/2010/main" val="19626943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1AC9A16-2784-461D-A890-AD026A3C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80399"/>
            <a:ext cx="7983537" cy="517065"/>
          </a:xfrm>
        </p:spPr>
        <p:txBody>
          <a:bodyPr/>
          <a:lstStyle/>
          <a:p>
            <a:r>
              <a:rPr lang="ru-RU" sz="2400" dirty="0"/>
              <a:t>Инструменты ТРИЗ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8C7E99-B70C-45FD-9858-F897A0BB1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078967"/>
            <a:ext cx="4068452" cy="23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7188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28588" marR="0" lvl="2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Противоречия требований и свойства (технические и физические)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Причинно-следственный анализ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Функциональный анализ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Вепольный (</a:t>
            </a:r>
            <a:r>
              <a:rPr kumimoji="0" lang="ru-RU" alt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элепольный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анализ</a:t>
            </a:r>
            <a:endParaRPr kumimoji="0" lang="en-US" alt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Потоковый анализ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en-US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MPV-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Бенчмаркинг</a:t>
            </a:r>
            <a:endParaRPr kumimoji="0" lang="en-US" alt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2EC7343-F0F4-40E2-BBA4-6EA7627A6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508" y="2606434"/>
            <a:ext cx="6336705" cy="151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7188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28588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Анализ и синтез: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Таблица применения приемов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Системный оператор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Система стандартов решения изобретательских задач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Законы и тенденции развития технических систем</a:t>
            </a:r>
            <a:endParaRPr kumimoji="0" lang="en-US" alt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АРИЗ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5BF7816-8D7E-43A3-9BA9-4043BDFA5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140" y="3935670"/>
            <a:ext cx="422135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7188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28588" marR="0" lvl="2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Синтез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Идеальный конечный результат (ИКР)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Принципы и приемы разрешения противоречий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ФОП, альтернативные системы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Анализ ресурсов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Указатели эффектов (физических, химических и др.)</a:t>
            </a: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Бенчмаркинг</a:t>
            </a:r>
            <a:endParaRPr kumimoji="0" lang="ru-RU" alt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marR="0" lvl="2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Линии развития систем</a:t>
            </a:r>
            <a:endParaRPr kumimoji="0" lang="en-US" alt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793B94-472A-4668-A544-DEFC91A3A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80" y="509918"/>
            <a:ext cx="4334798" cy="21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684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CD191EB-59B8-42E0-84C4-86E8CDBBC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34" y="3337767"/>
            <a:ext cx="1831270" cy="17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6355AB-7E66-4DF3-BB5B-AF38CC54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31" y="143011"/>
            <a:ext cx="7983537" cy="572464"/>
          </a:xfrm>
        </p:spPr>
        <p:txBody>
          <a:bodyPr/>
          <a:lstStyle/>
          <a:p>
            <a:r>
              <a:rPr lang="ru-RU" sz="2800" dirty="0"/>
              <a:t>Пять форм применения ТРИЗ.</a:t>
            </a: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id="{F8997ECD-44D1-4590-9D18-19BEC1148459}"/>
              </a:ext>
            </a:extLst>
          </p:cNvPr>
          <p:cNvSpPr txBox="1">
            <a:spLocks/>
          </p:cNvSpPr>
          <p:nvPr/>
        </p:nvSpPr>
        <p:spPr>
          <a:xfrm>
            <a:off x="356581" y="931628"/>
            <a:ext cx="7003776" cy="54014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12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333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Tx/>
              <a:buFont typeface="Wingdings 3" panose="05040102010807070707" pitchFamily="18" charset="2"/>
              <a:buChar char="}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Можно выделить 5 форм применения ТРИЗ:</a:t>
            </a:r>
          </a:p>
          <a:p>
            <a:pPr marL="4000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AutoNum type="arabicParenR"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 для личности, для изобретателя (это исходная форма, который разработал Альтшуллер Г.С.)</a:t>
            </a:r>
          </a:p>
          <a:p>
            <a:pPr marL="4000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AutoNum type="arabicParenR"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ТРИЗ как внешний консалтинг, как открытые инновации</a:t>
            </a:r>
          </a:p>
          <a:p>
            <a:pPr marL="4000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AutoNum type="arabicParenR"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ТРИЗ в инновационных стартап компаниях (например, проект </a:t>
            </a:r>
            <a:r>
              <a:rPr kumimoji="0" lang="ru-RU" alt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Хилби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4000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AutoNum type="arabicParenR"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Крупные производственные корпорации и с большим количеством научных институтов и системой R&amp;D к которым добавляется отдел по ТРИЗ (Самсунг, </a:t>
            </a:r>
            <a:r>
              <a:rPr kumimoji="0" lang="ru-RU" alt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Procter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ru-RU" alt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Gamble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ru-RU" alt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Intel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др.)</a:t>
            </a:r>
          </a:p>
          <a:p>
            <a:pPr marL="4000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Pct val="120000"/>
              <a:buFontTx/>
              <a:buAutoNum type="arabicParenR"/>
              <a:tabLst/>
              <a:defRPr/>
            </a:pPr>
            <a:r>
              <a:rPr lang="ru-RU" altLang="ru-RU" sz="1600" b="1" kern="0" dirty="0">
                <a:solidFill>
                  <a:srgbClr val="000000"/>
                </a:solidFill>
                <a:latin typeface="Arial"/>
              </a:rPr>
              <a:t>П</a:t>
            </a:r>
            <a:r>
              <a:rPr kumimoji="0" lang="ru-RU" alt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рименение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ТРИЗ на предприятиях без мощной системы научных институтов и R&amp;D.</a:t>
            </a:r>
          </a:p>
          <a:p>
            <a:pPr marL="0" marR="0" lvl="0" indent="-2333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96D77"/>
              </a:buClr>
              <a:buSzTx/>
              <a:buFont typeface="Wingdings 3" panose="05040102010807070707" pitchFamily="18" charset="2"/>
              <a:buChar char="}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Заводы предназначены для тиражирования уже найденных решений, а не для их поиска. Поэтому предыдущий опыт 4-х различных форм применения ТРИЗ не может быть эффективно использован без адаптации для новых условий. Формы проектной деятельности и обучения нельзя применить эффективно для новых условий, необходимо их изменять под новые требования и ресурсы.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62626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2966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0231" y="191062"/>
            <a:ext cx="7983537" cy="738664"/>
          </a:xfrm>
        </p:spPr>
        <p:txBody>
          <a:bodyPr/>
          <a:lstStyle/>
          <a:p>
            <a:r>
              <a:rPr lang="ru-RU" dirty="0"/>
              <a:t>Опыт проведения ТРИЗ-анализа предприятий с 1991 г.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https://img-fotki.yandex.ru/get/170627/212302481.48e/0_1f18b1_f8074092_orig.jpg">
            <a:extLst>
              <a:ext uri="{FF2B5EF4-FFF2-40B4-BE49-F238E27FC236}">
                <a16:creationId xmlns:a16="http://schemas.microsoft.com/office/drawing/2014/main" id="{FC2117A6-226A-4015-ABA3-A442B6FB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1553860"/>
            <a:ext cx="36258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www.murman.ru/news/files/2014/20140902_1201-1.jpg">
            <a:extLst>
              <a:ext uri="{FF2B5EF4-FFF2-40B4-BE49-F238E27FC236}">
                <a16:creationId xmlns:a16="http://schemas.microsoft.com/office/drawing/2014/main" id="{D0AD0B9E-179D-4762-89A4-4B8FBC10F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3929" y="958349"/>
            <a:ext cx="3625850" cy="224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mtdata.ru/u24/photoC89C/20775992185-0/original.jpg#20775992185">
            <a:extLst>
              <a:ext uri="{FF2B5EF4-FFF2-40B4-BE49-F238E27FC236}">
                <a16:creationId xmlns:a16="http://schemas.microsoft.com/office/drawing/2014/main" id="{4B5AC687-1C91-45E3-BE4A-4748C31B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014" y="3228290"/>
            <a:ext cx="5076825" cy="1765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1EDF70-182C-4AE7-96AB-953866D8E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200" y="2376246"/>
            <a:ext cx="157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Каскад </a:t>
            </a:r>
            <a:r>
              <a:rPr kumimoji="0" lang="ru-RU" alt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Туломских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ГЭС, 1993 год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1C1E54-26DB-4CDD-B175-E0988292D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204" y="5202824"/>
            <a:ext cx="20891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ÐÑÐ°ÑÐ½Ð¾ÑÑÑÐºÐ¸Ð¹ Ð¼ÐµÑÐ°Ð»Ð»ÑÑÐ³Ð¸ÑÐµÑÐºÐ¸Ð¹ Ð·Ð°Ð²Ð¾Ð´ (ÐÑÐ°ÐÐ)">
            <a:extLst>
              <a:ext uri="{FF2B5EF4-FFF2-40B4-BE49-F238E27FC236}">
                <a16:creationId xmlns:a16="http://schemas.microsoft.com/office/drawing/2014/main" id="{9808844C-9D12-401E-A993-CCA816CB2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4429190"/>
            <a:ext cx="3589338" cy="1962150"/>
          </a:xfrm>
          <a:prstGeom prst="rect">
            <a:avLst/>
          </a:prstGeom>
          <a:noFill/>
          <a:ln w="9525">
            <a:solidFill>
              <a:srgbClr val="9DB7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710DCB-6A58-44DE-8B28-1A61DEF0C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5557985"/>
            <a:ext cx="3219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Красноярский металлургический завод, 2018 год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8E15810-2D51-4FA2-B2D3-9AD42658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5667"/>
            <a:ext cx="278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Апатитская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ТЭЦ, 1992 год</a:t>
            </a:r>
          </a:p>
        </p:txBody>
      </p:sp>
    </p:spTree>
    <p:extLst>
      <p:ext uri="{BB962C8B-B14F-4D97-AF65-F5344CB8AC3E}">
        <p14:creationId xmlns:p14="http://schemas.microsoft.com/office/powerpoint/2010/main" val="873960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562" y="271455"/>
            <a:ext cx="8367196" cy="557885"/>
          </a:xfrm>
        </p:spPr>
        <p:txBody>
          <a:bodyPr/>
          <a:lstStyle/>
          <a:p>
            <a:r>
              <a:rPr lang="ru-RU" dirty="0"/>
              <a:t>ТРИЗ-Анализа </a:t>
            </a:r>
            <a:r>
              <a:rPr lang="ru-RU" dirty="0" err="1"/>
              <a:t>Апатитской</a:t>
            </a:r>
            <a:r>
              <a:rPr lang="ru-RU" dirty="0"/>
              <a:t> ТЭЦ. Задача контроля качества угля.</a:t>
            </a:r>
          </a:p>
        </p:txBody>
      </p:sp>
      <p:pic>
        <p:nvPicPr>
          <p:cNvPr id="6" name="Рисунок 5" descr="http://b-port.com/news/archive/2010-07-30-17/full.jpg">
            <a:extLst>
              <a:ext uri="{FF2B5EF4-FFF2-40B4-BE49-F238E27FC236}">
                <a16:creationId xmlns:a16="http://schemas.microsoft.com/office/drawing/2014/main" id="{47BFB935-AED3-4B3B-B1F5-6D843D6D4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366" y="1003139"/>
            <a:ext cx="4006392" cy="290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3">
            <a:extLst>
              <a:ext uri="{FF2B5EF4-FFF2-40B4-BE49-F238E27FC236}">
                <a16:creationId xmlns:a16="http://schemas.microsoft.com/office/drawing/2014/main" id="{391C30C3-E94F-43B7-9A6F-8DF55605ED8E}"/>
              </a:ext>
            </a:extLst>
          </p:cNvPr>
          <p:cNvSpPr txBox="1">
            <a:spLocks/>
          </p:cNvSpPr>
          <p:nvPr/>
        </p:nvSpPr>
        <p:spPr bwMode="auto">
          <a:xfrm>
            <a:off x="33372" y="1003139"/>
            <a:ext cx="4586788" cy="558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/>
              <a:buChar char="}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5425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+mn-lt"/>
              </a:defRPr>
            </a:lvl2pPr>
            <a:lvl3pPr marL="915988" indent="-228600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201738" indent="-1714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430338" indent="-1143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5pPr>
            <a:lvl6pPr marL="18875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6pPr>
            <a:lvl7pPr marL="23447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7pPr>
            <a:lvl8pPr marL="28019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8pPr>
            <a:lvl9pPr marL="32591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>
                <a:srgbClr val="496D77"/>
              </a:buClr>
              <a:buSzTx/>
              <a:buFont typeface="Wingdings 3"/>
              <a:buChar char="}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 1992 году при проведении ТРИЗ-Анализа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Апатитской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ТЭЦ была поставлена задача по совершенствованию технологии анализа качества поступающего угля основе ГОСТ.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>
                <a:srgbClr val="496D77"/>
              </a:buClr>
              <a:buSzTx/>
              <a:buFont typeface="Wingdings 3"/>
              <a:buChar char="}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ГОСТ предусматривал очень сложную процедуру, которая на ТЭЦ  занимала 3 дня. За это время состав с углем уже успевают сжечь в топках, и уже невозможно предъявить претензии поставщику. Экспресс анализ качества угля не принимался поставщиком.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>
                <a:srgbClr val="496D77"/>
              </a:buClr>
              <a:buSzTx/>
              <a:buFont typeface="Wingdings 3"/>
              <a:buChar char="}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Была поставлена задача усовершенствовать технологию так, чтобы качество угля можно было определять за 2 дня. На решение отводилось всего 1 день. 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CDAC3D79-FA83-43E6-833C-63CDEC61D5CE}"/>
              </a:ext>
            </a:extLst>
          </p:cNvPr>
          <p:cNvSpPr txBox="1">
            <a:spLocks/>
          </p:cNvSpPr>
          <p:nvPr/>
        </p:nvSpPr>
        <p:spPr bwMode="auto">
          <a:xfrm>
            <a:off x="4620160" y="3911004"/>
            <a:ext cx="4480409" cy="230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Font typeface="Wingdings 3"/>
              <a:buChar char="}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5425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+mn-lt"/>
              </a:defRPr>
            </a:lvl2pPr>
            <a:lvl3pPr marL="915988" indent="-228600" algn="l" rtl="0" eaLnBrk="0" fontAlgn="base" hangingPunct="0">
              <a:lnSpc>
                <a:spcPct val="115000"/>
              </a:lnSpc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600" b="1">
                <a:solidFill>
                  <a:schemeClr val="tx1"/>
                </a:solidFill>
                <a:latin typeface="+mn-lt"/>
              </a:defRPr>
            </a:lvl3pPr>
            <a:lvl4pPr marL="1201738" indent="-1714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430338" indent="-1143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5pPr>
            <a:lvl6pPr marL="18875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6pPr>
            <a:lvl7pPr marL="23447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7pPr>
            <a:lvl8pPr marL="28019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8pPr>
            <a:lvl9pPr marL="3259138" indent="-114300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o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Tx/>
              <a:buFont typeface="Wingdings 3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Противоречие требований (техническое противоречие):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6D77"/>
              </a:buClr>
              <a:buSzTx/>
              <a:buFont typeface="Wingdings 3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ЕСЛИ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реализовать анализ по ГОСТ за 3 дня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ТО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претензия принимается поставщиком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НО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 3 дня сжигается весь уголь и претензия теряет смысл.</a:t>
            </a:r>
          </a:p>
        </p:txBody>
      </p:sp>
    </p:spTree>
    <p:extLst>
      <p:ext uri="{BB962C8B-B14F-4D97-AF65-F5344CB8AC3E}">
        <p14:creationId xmlns:p14="http://schemas.microsoft.com/office/powerpoint/2010/main" val="8422373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38" y="159861"/>
            <a:ext cx="7983537" cy="738664"/>
          </a:xfrm>
        </p:spPr>
        <p:txBody>
          <a:bodyPr/>
          <a:lstStyle/>
          <a:p>
            <a:r>
              <a:rPr lang="ru-RU" dirty="0"/>
              <a:t>Противоречие требований надсистемы и противоречие свойства элемента.</a:t>
            </a:r>
          </a:p>
        </p:txBody>
      </p:sp>
      <p:pic>
        <p:nvPicPr>
          <p:cNvPr id="6" name="Picture 2" descr="https://build-experts.ru/wp-content/uploads/2019/03/1-38.jpg">
            <a:extLst>
              <a:ext uri="{FF2B5EF4-FFF2-40B4-BE49-F238E27FC236}">
                <a16:creationId xmlns:a16="http://schemas.microsoft.com/office/drawing/2014/main" id="{8187757E-E1DF-4858-8083-8FC70A984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4098784"/>
            <a:ext cx="1827924" cy="147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B9899B7-80FB-4F5E-9996-FB2E38379891}"/>
              </a:ext>
            </a:extLst>
          </p:cNvPr>
          <p:cNvGrpSpPr/>
          <p:nvPr/>
        </p:nvGrpSpPr>
        <p:grpSpPr>
          <a:xfrm>
            <a:off x="1043608" y="1298198"/>
            <a:ext cx="5220000" cy="1800642"/>
            <a:chOff x="1854926" y="4929057"/>
            <a:chExt cx="5220000" cy="1800642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6CD55132-EBCA-408B-A146-6C36D02BE08C}"/>
                </a:ext>
              </a:extLst>
            </p:cNvPr>
            <p:cNvGrpSpPr/>
            <p:nvPr/>
          </p:nvGrpSpPr>
          <p:grpSpPr>
            <a:xfrm>
              <a:off x="2094095" y="5076504"/>
              <a:ext cx="4786506" cy="1653195"/>
              <a:chOff x="2094095" y="5076504"/>
              <a:chExt cx="4786506" cy="1653195"/>
            </a:xfrm>
          </p:grpSpPr>
          <p:sp>
            <p:nvSpPr>
              <p:cNvPr id="10" name="Скругленный прямоугольник 8">
                <a:extLst>
                  <a:ext uri="{FF2B5EF4-FFF2-40B4-BE49-F238E27FC236}">
                    <a16:creationId xmlns:a16="http://schemas.microsoft.com/office/drawing/2014/main" id="{E75224F6-3941-4F34-85DE-DC18317A6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095" y="5788921"/>
                <a:ext cx="4786506" cy="759644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38000"/>
                </a:srgbClr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233363" marR="0" lvl="0" indent="-233363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Свойство элемента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233363" marR="0" lvl="0" indent="-233363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Должно быть «Х»          Должно быть «НЕ Х»</a:t>
                </a:r>
              </a:p>
            </p:txBody>
          </p:sp>
          <p:sp>
            <p:nvSpPr>
              <p:cNvPr id="11" name="Молния 10">
                <a:extLst>
                  <a:ext uri="{FF2B5EF4-FFF2-40B4-BE49-F238E27FC236}">
                    <a16:creationId xmlns:a16="http://schemas.microsoft.com/office/drawing/2014/main" id="{46E908D5-B18C-4BDE-A42F-1B048BF823F9}"/>
                  </a:ext>
                </a:extLst>
              </p:cNvPr>
              <p:cNvSpPr/>
              <p:nvPr/>
            </p:nvSpPr>
            <p:spPr>
              <a:xfrm rot="1194815" flipH="1">
                <a:off x="4114310" y="6084326"/>
                <a:ext cx="360040" cy="645373"/>
              </a:xfrm>
              <a:prstGeom prst="lightningBol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9DB78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" name="Скругленный прямоугольник 12">
                <a:extLst>
                  <a:ext uri="{FF2B5EF4-FFF2-40B4-BE49-F238E27FC236}">
                    <a16:creationId xmlns:a16="http://schemas.microsoft.com/office/drawing/2014/main" id="{5389A11F-3244-4C59-8CDD-CE9CE5E8F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3526" y="5076505"/>
                <a:ext cx="1738803" cy="470645"/>
              </a:xfrm>
              <a:prstGeom prst="roundRect">
                <a:avLst>
                  <a:gd name="adj" fmla="val 16667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36000" marR="0" lvl="0" indent="-3600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Требование 1</a:t>
                </a: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:</a:t>
                </a:r>
              </a:p>
            </p:txBody>
          </p:sp>
          <p:sp>
            <p:nvSpPr>
              <p:cNvPr id="13" name="Скругленный прямоугольник 12">
                <a:extLst>
                  <a:ext uri="{FF2B5EF4-FFF2-40B4-BE49-F238E27FC236}">
                    <a16:creationId xmlns:a16="http://schemas.microsoft.com/office/drawing/2014/main" id="{AA6CD4A8-0FBC-4DA0-851D-656B3557B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709" y="5076504"/>
                <a:ext cx="1738803" cy="470645"/>
              </a:xfrm>
              <a:prstGeom prst="roundRect">
                <a:avLst>
                  <a:gd name="adj" fmla="val 16667"/>
                </a:avLst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36000" marR="0" lvl="0" indent="-3600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Требование 2</a:t>
                </a: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:</a:t>
                </a:r>
              </a:p>
            </p:txBody>
          </p:sp>
          <p:sp>
            <p:nvSpPr>
              <p:cNvPr id="14" name="Стрелка вправо 11">
                <a:extLst>
                  <a:ext uri="{FF2B5EF4-FFF2-40B4-BE49-F238E27FC236}">
                    <a16:creationId xmlns:a16="http://schemas.microsoft.com/office/drawing/2014/main" id="{C36A74E8-3380-476E-B4AC-872D475F7C8D}"/>
                  </a:ext>
                </a:extLst>
              </p:cNvPr>
              <p:cNvSpPr/>
              <p:nvPr/>
            </p:nvSpPr>
            <p:spPr>
              <a:xfrm rot="5400000">
                <a:off x="2937900" y="5503719"/>
                <a:ext cx="346573" cy="277105"/>
              </a:xfrm>
              <a:prstGeom prst="rightArrow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9DB78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" name="Стрелка вправо 12">
                <a:extLst>
                  <a:ext uri="{FF2B5EF4-FFF2-40B4-BE49-F238E27FC236}">
                    <a16:creationId xmlns:a16="http://schemas.microsoft.com/office/drawing/2014/main" id="{365BE89F-D266-482C-8C1C-0CE41784D1E7}"/>
                  </a:ext>
                </a:extLst>
              </p:cNvPr>
              <p:cNvSpPr/>
              <p:nvPr/>
            </p:nvSpPr>
            <p:spPr>
              <a:xfrm rot="5400000">
                <a:off x="5347823" y="5503718"/>
                <a:ext cx="346573" cy="277105"/>
              </a:xfrm>
              <a:prstGeom prst="rightArrow">
                <a:avLst/>
              </a:prstGeom>
              <a:solidFill>
                <a:srgbClr val="FFFF00"/>
              </a:solidFill>
              <a:ln w="9525" cap="flat" cmpd="sng" algn="ctr">
                <a:solidFill>
                  <a:srgbClr val="9DB78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9" name="Скругленный прямоугольник 6">
              <a:extLst>
                <a:ext uri="{FF2B5EF4-FFF2-40B4-BE49-F238E27FC236}">
                  <a16:creationId xmlns:a16="http://schemas.microsoft.com/office/drawing/2014/main" id="{D18A8B5D-8569-48A9-9DC5-C9E1641FDD40}"/>
                </a:ext>
              </a:extLst>
            </p:cNvPr>
            <p:cNvSpPr/>
            <p:nvPr/>
          </p:nvSpPr>
          <p:spPr bwMode="auto">
            <a:xfrm>
              <a:off x="1854926" y="4929057"/>
              <a:ext cx="5220000" cy="1728000"/>
            </a:xfrm>
            <a:prstGeom prst="roundRect">
              <a:avLst/>
            </a:prstGeom>
            <a:noFill/>
            <a:ln w="28575" cap="flat" cmpd="sng" algn="ctr">
              <a:solidFill>
                <a:srgbClr val="0283E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33363" marR="0" lvl="0" indent="-2333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Скругленный прямоугольник 12">
            <a:extLst>
              <a:ext uri="{FF2B5EF4-FFF2-40B4-BE49-F238E27FC236}">
                <a16:creationId xmlns:a16="http://schemas.microsoft.com/office/drawing/2014/main" id="{A594189E-6798-4EDD-BE8E-F09CD9D72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991" y="3238263"/>
            <a:ext cx="3168352" cy="838809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36000" marR="0" lvl="0" indent="-360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Требование 2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К моменту определения качества уголь не должен быть сожжён</a:t>
            </a:r>
          </a:p>
        </p:txBody>
      </p:sp>
      <p:sp>
        <p:nvSpPr>
          <p:cNvPr id="17" name="Скругленный прямоугольник 14">
            <a:extLst>
              <a:ext uri="{FF2B5EF4-FFF2-40B4-BE49-F238E27FC236}">
                <a16:creationId xmlns:a16="http://schemas.microsoft.com/office/drawing/2014/main" id="{5DB63A47-D483-46E9-898A-BEDDF54D9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67" y="3238263"/>
            <a:ext cx="3783428" cy="838809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36000" marR="0" lvl="0" indent="-360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Требование 1: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Технология определения качества угля должна быть законной (на основе ГОСТ)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742D3FA-5032-4D20-8588-DDC3BCAA7C32}"/>
              </a:ext>
            </a:extLst>
          </p:cNvPr>
          <p:cNvGrpSpPr/>
          <p:nvPr/>
        </p:nvGrpSpPr>
        <p:grpSpPr>
          <a:xfrm>
            <a:off x="395536" y="4195712"/>
            <a:ext cx="6912768" cy="1243044"/>
            <a:chOff x="971600" y="4500848"/>
            <a:chExt cx="6912768" cy="1243044"/>
          </a:xfrm>
        </p:grpSpPr>
        <p:sp>
          <p:nvSpPr>
            <p:cNvPr id="19" name="Скругленный прямоугольник 8">
              <a:extLst>
                <a:ext uri="{FF2B5EF4-FFF2-40B4-BE49-F238E27FC236}">
                  <a16:creationId xmlns:a16="http://schemas.microsoft.com/office/drawing/2014/main" id="{594FA756-483A-4278-A1C9-E8835CDDF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0" y="4500848"/>
              <a:ext cx="6912768" cy="11604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38000"/>
              </a:srgbClr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233363" marR="0" lvl="0" indent="-2333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Элемент: «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Технология определения качества угля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» 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233363" marR="0" lvl="0" indent="-2333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Свойство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: время реализации</a:t>
              </a:r>
            </a:p>
            <a:p>
              <a:pPr marL="233363" marR="0" lvl="0" indent="-2333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Должно быть «Х»          Должно быть «НЕ Х»</a:t>
              </a:r>
            </a:p>
            <a:p>
              <a:pPr marL="233363" marR="0" lvl="0" indent="-233363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                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Продолжительное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                 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Короткое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 </a:t>
              </a:r>
            </a:p>
          </p:txBody>
        </p:sp>
        <p:sp>
          <p:nvSpPr>
            <p:cNvPr id="20" name="Молния 19">
              <a:extLst>
                <a:ext uri="{FF2B5EF4-FFF2-40B4-BE49-F238E27FC236}">
                  <a16:creationId xmlns:a16="http://schemas.microsoft.com/office/drawing/2014/main" id="{1764541F-5687-43FE-8F2B-8879FED34F3D}"/>
                </a:ext>
              </a:extLst>
            </p:cNvPr>
            <p:cNvSpPr/>
            <p:nvPr/>
          </p:nvSpPr>
          <p:spPr>
            <a:xfrm rot="1194815" flipH="1">
              <a:off x="4095080" y="5098519"/>
              <a:ext cx="360040" cy="645373"/>
            </a:xfrm>
            <a:prstGeom prst="lightningBolt">
              <a:avLst/>
            </a:prstGeom>
            <a:solidFill>
              <a:srgbClr val="FF0000"/>
            </a:solidFill>
            <a:ln w="25400" cap="flat" cmpd="sng" algn="ctr">
              <a:solidFill>
                <a:srgbClr val="9DB78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DAF4671-1DFB-4C62-8ED5-8ED8FE243F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239" y="1825728"/>
            <a:ext cx="2070950" cy="1380633"/>
          </a:xfrm>
          <a:prstGeom prst="rect">
            <a:avLst/>
          </a:prstGeom>
        </p:spPr>
      </p:pic>
      <p:sp>
        <p:nvSpPr>
          <p:cNvPr id="22" name="Молния 21">
            <a:extLst>
              <a:ext uri="{FF2B5EF4-FFF2-40B4-BE49-F238E27FC236}">
                <a16:creationId xmlns:a16="http://schemas.microsoft.com/office/drawing/2014/main" id="{9C0494E1-E488-4825-A01C-6B63320179A4}"/>
              </a:ext>
            </a:extLst>
          </p:cNvPr>
          <p:cNvSpPr/>
          <p:nvPr/>
        </p:nvSpPr>
        <p:spPr>
          <a:xfrm flipH="1">
            <a:off x="7738435" y="2125183"/>
            <a:ext cx="324382" cy="548153"/>
          </a:xfrm>
          <a:prstGeom prst="lightningBolt">
            <a:avLst/>
          </a:prstGeom>
          <a:solidFill>
            <a:srgbClr val="FF0000"/>
          </a:solidFill>
          <a:ln w="25400" cap="flat" cmpd="sng" algn="ctr">
            <a:solidFill>
              <a:srgbClr val="9DB78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ru-RU" ker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5551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PPT Templat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42647</TotalTime>
  <Words>1205</Words>
  <Application>Microsoft Office PowerPoint</Application>
  <PresentationFormat>Экран (4:3)</PresentationFormat>
  <Paragraphs>189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Lucida Sans Unicode</vt:lpstr>
      <vt:lpstr>Verdana</vt:lpstr>
      <vt:lpstr>Wingdings</vt:lpstr>
      <vt:lpstr>Wingdings 3</vt:lpstr>
      <vt:lpstr>PPT Template NEW</vt:lpstr>
      <vt:lpstr>Теория решения изобретательских задач: прагматические перспективы»  Рубин М.С., Мастер ТРИЗ </vt:lpstr>
      <vt:lpstr>Презентация PowerPoint</vt:lpstr>
      <vt:lpstr>История ТРИЗ</vt:lpstr>
      <vt:lpstr>Модель ТРИЗ</vt:lpstr>
      <vt:lpstr>Инструменты ТРИЗ</vt:lpstr>
      <vt:lpstr>Пять форм применения ТРИЗ.</vt:lpstr>
      <vt:lpstr>Опыт проведения ТРИЗ-анализа предприятий с 1991 г. </vt:lpstr>
      <vt:lpstr>ТРИЗ-Анализа Апатитской ТЭЦ. Задача контроля качества угля.</vt:lpstr>
      <vt:lpstr>Противоречие требований надсистемы и противоречие свойства элемента.</vt:lpstr>
      <vt:lpstr>ТРИЗ –интердисципленарный подход. Смена аспекта рассмотрения задачи.</vt:lpstr>
      <vt:lpstr>Жизненный цикл ТРИЗ-проектов.  Конвейер ТРИЗ-анализа на предприятиях. Сертификация по системе ИКАР и ДЕДАЛ</vt:lpstr>
      <vt:lpstr>Подготовка кадров. Наставничество.</vt:lpstr>
      <vt:lpstr>Типовые ТРИЗ-проекты</vt:lpstr>
      <vt:lpstr>Презентация PowerPoint</vt:lpstr>
      <vt:lpstr>Алгоритмы решения изобретательских задач можно реализовать в комплексе OSA</vt:lpstr>
      <vt:lpstr>Модель противоречия. Алгоритмы решения изобретательских задач можно реализовать в комплексе OSA. </vt:lpstr>
      <vt:lpstr>Презентация PowerPoint</vt:lpstr>
    </vt:vector>
  </TitlesOfParts>
  <Company>Алгоритм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инновацинно-технологического консалтинга «Алгоритм»</dc:title>
  <dc:creator>Герасимов О.М.</dc:creator>
  <cp:lastModifiedBy>Lenovo</cp:lastModifiedBy>
  <cp:revision>3702</cp:revision>
  <cp:lastPrinted>2019-01-17T07:18:09Z</cp:lastPrinted>
  <dcterms:created xsi:type="dcterms:W3CDTF">2006-01-09T16:17:19Z</dcterms:created>
  <dcterms:modified xsi:type="dcterms:W3CDTF">2020-03-19T10:19:53Z</dcterms:modified>
</cp:coreProperties>
</file>