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16"/>
  </p:notesMasterIdLst>
  <p:handoutMasterIdLst>
    <p:handoutMasterId r:id="rId17"/>
  </p:handoutMasterIdLst>
  <p:sldIdLst>
    <p:sldId id="4129" r:id="rId2"/>
    <p:sldId id="4131" r:id="rId3"/>
    <p:sldId id="4133" r:id="rId4"/>
    <p:sldId id="4147" r:id="rId5"/>
    <p:sldId id="4132" r:id="rId6"/>
    <p:sldId id="4134" r:id="rId7"/>
    <p:sldId id="4135" r:id="rId8"/>
    <p:sldId id="4136" r:id="rId9"/>
    <p:sldId id="4137" r:id="rId10"/>
    <p:sldId id="4139" r:id="rId11"/>
    <p:sldId id="4138" r:id="rId12"/>
    <p:sldId id="4141" r:id="rId13"/>
    <p:sldId id="4140" r:id="rId14"/>
    <p:sldId id="4117" r:id="rId15"/>
  </p:sldIdLst>
  <p:sldSz cx="9144000" cy="6858000" type="screen4x3"/>
  <p:notesSz cx="6808788" cy="9940925"/>
  <p:defaultTextStyle>
    <a:defPPr>
      <a:defRPr lang="en-GB"/>
    </a:defPPr>
    <a:lvl1pPr algn="ctr" rtl="0" fontAlgn="base">
      <a:spcBef>
        <a:spcPct val="15000"/>
      </a:spcBef>
      <a:spcAft>
        <a:spcPct val="0"/>
      </a:spcAft>
      <a:buClr>
        <a:srgbClr val="993300"/>
      </a:buClr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15000"/>
      </a:spcBef>
      <a:spcAft>
        <a:spcPct val="0"/>
      </a:spcAft>
      <a:buClr>
        <a:srgbClr val="993300"/>
      </a:buClr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15000"/>
      </a:spcBef>
      <a:spcAft>
        <a:spcPct val="0"/>
      </a:spcAft>
      <a:buClr>
        <a:srgbClr val="993300"/>
      </a:buClr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15000"/>
      </a:spcBef>
      <a:spcAft>
        <a:spcPct val="0"/>
      </a:spcAft>
      <a:buClr>
        <a:srgbClr val="993300"/>
      </a:buClr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15000"/>
      </a:spcBef>
      <a:spcAft>
        <a:spcPct val="0"/>
      </a:spcAft>
      <a:buClr>
        <a:srgbClr val="993300"/>
      </a:buClr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4">
          <p15:clr>
            <a:srgbClr val="A4A3A4"/>
          </p15:clr>
        </p15:guide>
        <p15:guide id="2" orient="horz" pos="527">
          <p15:clr>
            <a:srgbClr val="A4A3A4"/>
          </p15:clr>
        </p15:guide>
        <p15:guide id="3" orient="horz" pos="1617">
          <p15:clr>
            <a:srgbClr val="A4A3A4"/>
          </p15:clr>
        </p15:guide>
        <p15:guide id="4" orient="horz" pos="94">
          <p15:clr>
            <a:srgbClr val="A4A3A4"/>
          </p15:clr>
        </p15:guide>
        <p15:guide id="5" orient="horz" pos="4062">
          <p15:clr>
            <a:srgbClr val="A4A3A4"/>
          </p15:clr>
        </p15:guide>
        <p15:guide id="6" orient="horz" pos="1163">
          <p15:clr>
            <a:srgbClr val="A4A3A4"/>
          </p15:clr>
        </p15:guide>
        <p15:guide id="7" pos="5586">
          <p15:clr>
            <a:srgbClr val="A4A3A4"/>
          </p15:clr>
        </p15:guide>
        <p15:guide id="8" pos="225">
          <p15:clr>
            <a:srgbClr val="A4A3A4"/>
          </p15:clr>
        </p15:guide>
        <p15:guide id="9" pos="1237">
          <p15:clr>
            <a:srgbClr val="A4A3A4"/>
          </p15:clr>
        </p15:guide>
        <p15:guide id="10" pos="89">
          <p15:clr>
            <a:srgbClr val="A4A3A4"/>
          </p15:clr>
        </p15:guide>
        <p15:guide id="11" pos="5187">
          <p15:clr>
            <a:srgbClr val="A4A3A4"/>
          </p15:clr>
        </p15:guide>
        <p15:guide id="12" pos="39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665"/>
    <a:srgbClr val="0033CC"/>
    <a:srgbClr val="0000CC"/>
    <a:srgbClr val="FFFFFF"/>
    <a:srgbClr val="000000"/>
    <a:srgbClr val="0283EE"/>
    <a:srgbClr val="FFFFCC"/>
    <a:srgbClr val="FF3300"/>
    <a:srgbClr val="3B84B5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4" autoAdjust="0"/>
    <p:restoredTop sz="94631" autoAdjust="0"/>
  </p:normalViewPr>
  <p:slideViewPr>
    <p:cSldViewPr snapToGrid="0">
      <p:cViewPr varScale="1">
        <p:scale>
          <a:sx n="108" d="100"/>
          <a:sy n="108" d="100"/>
        </p:scale>
        <p:origin x="1692" y="108"/>
      </p:cViewPr>
      <p:guideLst>
        <p:guide orient="horz" pos="664"/>
        <p:guide orient="horz" pos="527"/>
        <p:guide orient="horz" pos="1617"/>
        <p:guide orient="horz" pos="94"/>
        <p:guide orient="horz" pos="4062"/>
        <p:guide orient="horz" pos="1163"/>
        <p:guide pos="5586"/>
        <p:guide pos="225"/>
        <p:guide pos="1237"/>
        <p:guide pos="89"/>
        <p:guide pos="5187"/>
        <p:guide pos="397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217" cy="4976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71" tIns="47485" rIns="94971" bIns="47485" numCol="1" anchor="t" anchorCtr="0" compatLnSpc="1">
            <a:prstTxWarp prst="textNoShape">
              <a:avLst/>
            </a:prstTxWarp>
          </a:bodyPr>
          <a:lstStyle>
            <a:lvl1pPr algn="l" defTabSz="947569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981" y="0"/>
            <a:ext cx="2951217" cy="4976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71" tIns="47485" rIns="94971" bIns="47485" numCol="1" anchor="t" anchorCtr="0" compatLnSpc="1">
            <a:prstTxWarp prst="textNoShape">
              <a:avLst/>
            </a:prstTxWarp>
          </a:bodyPr>
          <a:lstStyle>
            <a:lvl1pPr algn="r" defTabSz="947569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1733"/>
            <a:ext cx="2951217" cy="49760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71" tIns="47485" rIns="94971" bIns="47485" numCol="1" anchor="b" anchorCtr="0" compatLnSpc="1">
            <a:prstTxWarp prst="textNoShape">
              <a:avLst/>
            </a:prstTxWarp>
          </a:bodyPr>
          <a:lstStyle>
            <a:lvl1pPr algn="l" defTabSz="947569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981" y="9441733"/>
            <a:ext cx="2951217" cy="49760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71" tIns="47485" rIns="94971" bIns="47485" numCol="1" anchor="b" anchorCtr="0" compatLnSpc="1">
            <a:prstTxWarp prst="textNoShape">
              <a:avLst/>
            </a:prstTxWarp>
          </a:bodyPr>
          <a:lstStyle>
            <a:lvl1pPr algn="r" defTabSz="947569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AA71BC6B-9E6E-4B5C-984A-CFDDAD3DA9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029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217" cy="4976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775" tIns="48387" rIns="96775" bIns="48387" numCol="1" anchor="t" anchorCtr="0" compatLnSpc="1">
            <a:prstTxWarp prst="textNoShape">
              <a:avLst/>
            </a:prstTxWarp>
          </a:bodyPr>
          <a:lstStyle>
            <a:lvl1pPr algn="l" defTabSz="968238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981" y="0"/>
            <a:ext cx="2951217" cy="4976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775" tIns="48387" rIns="96775" bIns="48387" numCol="1" anchor="t" anchorCtr="0" compatLnSpc="1">
            <a:prstTxWarp prst="textNoShape">
              <a:avLst/>
            </a:prstTxWarp>
          </a:bodyPr>
          <a:lstStyle>
            <a:lvl1pPr algn="r" defTabSz="968238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1661"/>
            <a:ext cx="5447666" cy="44752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775" tIns="48387" rIns="96775" bIns="48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1733"/>
            <a:ext cx="2951217" cy="49760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775" tIns="48387" rIns="96775" bIns="48387" numCol="1" anchor="b" anchorCtr="0" compatLnSpc="1">
            <a:prstTxWarp prst="textNoShape">
              <a:avLst/>
            </a:prstTxWarp>
          </a:bodyPr>
          <a:lstStyle>
            <a:lvl1pPr algn="l" defTabSz="968238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981" y="9441733"/>
            <a:ext cx="2951217" cy="49760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775" tIns="48387" rIns="96775" bIns="48387" numCol="1" anchor="b" anchorCtr="0" compatLnSpc="1">
            <a:prstTxWarp prst="textNoShape">
              <a:avLst/>
            </a:prstTxWarp>
          </a:bodyPr>
          <a:lstStyle>
            <a:lvl1pPr algn="r" defTabSz="968238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D10424F4-D513-429B-969A-B5A1E86A6A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449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66648"/>
            <a:fld id="{8E2CD4D3-9DD2-4C7F-A6CC-2FC51DC5FC0B}" type="slidenum">
              <a:rPr lang="en-GB" smtClean="0">
                <a:solidFill>
                  <a:srgbClr val="FFFFFF"/>
                </a:solidFill>
              </a:rPr>
              <a:pPr defTabSz="966648"/>
              <a:t>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49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solidFill>
            <a:srgbClr val="FFFFFF"/>
          </a:solidFill>
          <a:ln/>
        </p:spPr>
      </p:sp>
      <p:sp>
        <p:nvSpPr>
          <p:cNvPr id="349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7945" y="4720072"/>
            <a:ext cx="4994489" cy="4478423"/>
          </a:xfrm>
          <a:noFill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3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7F0BA0-38AA-43A0-8FAF-0CF4327E576D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4067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4538"/>
            <a:ext cx="4970462" cy="3727450"/>
          </a:xfrm>
          <a:ln/>
        </p:spPr>
      </p:sp>
      <p:sp>
        <p:nvSpPr>
          <p:cNvPr id="54067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540677" name="Номер слайда 3"/>
          <p:cNvSpPr txBox="1">
            <a:spLocks noGrp="1"/>
          </p:cNvSpPr>
          <p:nvPr/>
        </p:nvSpPr>
        <p:spPr bwMode="auto">
          <a:xfrm>
            <a:off x="3855981" y="9441733"/>
            <a:ext cx="2951217" cy="4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75" tIns="48387" rIns="96775" bIns="48387" anchor="b"/>
          <a:lstStyle/>
          <a:p>
            <a:pPr algn="r" defTabSz="950749">
              <a:spcBef>
                <a:spcPct val="0"/>
              </a:spcBef>
              <a:buClrTx/>
            </a:pPr>
            <a:fld id="{3FE60BC6-6865-4192-8F9B-D96F2DAF6199}" type="slidenum">
              <a:rPr lang="en-GB">
                <a:latin typeface="Verdana" pitchFamily="34" charset="0"/>
              </a:rPr>
              <a:pPr algn="r" defTabSz="950749">
                <a:spcBef>
                  <a:spcPct val="0"/>
                </a:spcBef>
                <a:buClrTx/>
              </a:pPr>
              <a:t>14</a:t>
            </a:fld>
            <a:endParaRPr lang="en-GB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62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8" y="475781"/>
            <a:ext cx="7983537" cy="627864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288" y="1546916"/>
            <a:ext cx="7983537" cy="462943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0F1142-D656-468D-9085-A5820AFB2B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60" y="6572688"/>
            <a:ext cx="487518" cy="27699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DC78116-D50C-436E-AD6D-4950208DA0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91" y="6617098"/>
            <a:ext cx="796132" cy="18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4BA9DDB2-649A-4463-8222-7E19B2D787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87" y="6572688"/>
            <a:ext cx="264118" cy="26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0">
            <a:extLst>
              <a:ext uri="{FF2B5EF4-FFF2-40B4-BE49-F238E27FC236}">
                <a16:creationId xmlns:a16="http://schemas.microsoft.com/office/drawing/2014/main" id="{BD2FF0A6-53A8-4D15-B4BA-194E93F34E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67674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© Щедрин Н.А., 2020</a:t>
            </a: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F9686EA2-90EC-4299-93B1-99B5D7F193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29675" y="6617682"/>
            <a:ext cx="171522" cy="17812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  <a:defRPr/>
            </a:pPr>
            <a:fld id="{5BF79744-612B-4117-AB13-027BD2D53E64}" type="slidenum">
              <a:rPr lang="en-GB" sz="1100" b="1" smtClean="0">
                <a:solidFill>
                  <a:schemeClr val="tx1"/>
                </a:solidFill>
              </a:rPr>
              <a:pPr algn="l" eaLnBrk="1" hangingPunct="1">
                <a:lnSpc>
                  <a:spcPct val="115000"/>
                </a:lnSpc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  <a:defRPr/>
              </a:pPr>
              <a:t>‹#›</a:t>
            </a:fld>
            <a:endParaRPr lang="en-GB" sz="1100" b="1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9C8A802-6C3A-41A0-8A7D-AD32A4085F57}"/>
              </a:ext>
            </a:extLst>
          </p:cNvPr>
          <p:cNvCxnSpPr/>
          <p:nvPr userDrawn="1"/>
        </p:nvCxnSpPr>
        <p:spPr bwMode="auto">
          <a:xfrm>
            <a:off x="230660" y="6550032"/>
            <a:ext cx="8682680" cy="0"/>
          </a:xfrm>
          <a:prstGeom prst="line">
            <a:avLst/>
          </a:pr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4313" y="109538"/>
            <a:ext cx="2068512" cy="2974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5600" y="109538"/>
            <a:ext cx="6056313" cy="2974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16300E-77D5-4D58-A745-B12D6A8825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60" y="6572688"/>
            <a:ext cx="487518" cy="27699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FDC045D-F900-4825-82EE-7AA0FA7250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91" y="6617098"/>
            <a:ext cx="796132" cy="18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E465272C-E889-4644-9C89-A1420D81BD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87" y="6572688"/>
            <a:ext cx="264118" cy="26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0">
            <a:extLst>
              <a:ext uri="{FF2B5EF4-FFF2-40B4-BE49-F238E27FC236}">
                <a16:creationId xmlns:a16="http://schemas.microsoft.com/office/drawing/2014/main" id="{306C8E9D-F33F-4F79-B639-C19A769F50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67674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© Рубин М.С. 2020</a:t>
            </a: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742154BA-91AC-479B-8815-6BA53595CC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29675" y="6617682"/>
            <a:ext cx="171522" cy="17812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  <a:defRPr/>
            </a:pPr>
            <a:fld id="{5BF79744-612B-4117-AB13-027BD2D53E64}" type="slidenum">
              <a:rPr lang="en-GB" sz="1100" b="1" smtClean="0">
                <a:solidFill>
                  <a:schemeClr val="tx1"/>
                </a:solidFill>
              </a:rPr>
              <a:pPr algn="l" eaLnBrk="1" hangingPunct="1">
                <a:lnSpc>
                  <a:spcPct val="115000"/>
                </a:lnSpc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  <a:defRPr/>
              </a:pPr>
              <a:t>‹#›</a:t>
            </a:fld>
            <a:endParaRPr lang="en-GB" sz="1100" b="1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518C7B-5F89-42A8-87DE-8A633044764A}"/>
              </a:ext>
            </a:extLst>
          </p:cNvPr>
          <p:cNvCxnSpPr/>
          <p:nvPr userDrawn="1"/>
        </p:nvCxnSpPr>
        <p:spPr bwMode="auto">
          <a:xfrm>
            <a:off x="230660" y="6550032"/>
            <a:ext cx="8682680" cy="0"/>
          </a:xfrm>
          <a:prstGeom prst="line">
            <a:avLst/>
          </a:pr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8" y="109538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55600" y="898525"/>
            <a:ext cx="8270875" cy="2185988"/>
          </a:xfrm>
        </p:spPr>
        <p:txBody>
          <a:bodyPr/>
          <a:lstStyle/>
          <a:p>
            <a:pPr lvl="0"/>
            <a:endParaRPr lang="ru-RU" noProof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4307DD-E2CF-4DA1-B33D-827E366FD9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60" y="6572688"/>
            <a:ext cx="487518" cy="27699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88D4EB2-0980-4B4B-BFF1-063F68CE6D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91" y="6617098"/>
            <a:ext cx="796132" cy="18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2040E04B-36B9-4EBB-B1C2-B4F5FE0F5F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87" y="6572688"/>
            <a:ext cx="264118" cy="26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0">
            <a:extLst>
              <a:ext uri="{FF2B5EF4-FFF2-40B4-BE49-F238E27FC236}">
                <a16:creationId xmlns:a16="http://schemas.microsoft.com/office/drawing/2014/main" id="{32C56259-385D-417D-AD30-917E5D6446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67674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© Рубин М.С. 2020</a:t>
            </a: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F4A2A4A3-F704-4982-9A3F-1833ED912F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29675" y="6617682"/>
            <a:ext cx="171522" cy="17812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  <a:defRPr/>
            </a:pPr>
            <a:fld id="{5BF79744-612B-4117-AB13-027BD2D53E64}" type="slidenum">
              <a:rPr lang="en-GB" sz="1100" b="1" smtClean="0">
                <a:solidFill>
                  <a:schemeClr val="tx1"/>
                </a:solidFill>
              </a:rPr>
              <a:pPr algn="l" eaLnBrk="1" hangingPunct="1">
                <a:lnSpc>
                  <a:spcPct val="115000"/>
                </a:lnSpc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  <a:defRPr/>
              </a:pPr>
              <a:t>‹#›</a:t>
            </a:fld>
            <a:endParaRPr lang="en-GB" sz="1100" b="1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B02BCC9-B2D3-48A7-9CB3-7C2CCF7BCA7A}"/>
              </a:ext>
            </a:extLst>
          </p:cNvPr>
          <p:cNvCxnSpPr/>
          <p:nvPr userDrawn="1"/>
        </p:nvCxnSpPr>
        <p:spPr bwMode="auto">
          <a:xfrm>
            <a:off x="230660" y="6550032"/>
            <a:ext cx="8682680" cy="0"/>
          </a:xfrm>
          <a:prstGeom prst="line">
            <a:avLst/>
          </a:pr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8" y="109538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5600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672931-1A49-46CB-A8ED-EAA91A26F1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60" y="6572688"/>
            <a:ext cx="487518" cy="27699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B6701B8-5590-48BD-ABBD-1104263E8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91" y="6617098"/>
            <a:ext cx="796132" cy="18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9BB3B5EA-F574-46C4-9450-762489A792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87" y="6572688"/>
            <a:ext cx="264118" cy="26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0">
            <a:extLst>
              <a:ext uri="{FF2B5EF4-FFF2-40B4-BE49-F238E27FC236}">
                <a16:creationId xmlns:a16="http://schemas.microsoft.com/office/drawing/2014/main" id="{F6E03752-7A83-47F4-BA2D-B8B28E45F5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67674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© Рубин М.С. 2020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71AD752F-FC4A-4A82-97D3-9D1BFA0C40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29675" y="6617682"/>
            <a:ext cx="171522" cy="17812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  <a:defRPr/>
            </a:pPr>
            <a:fld id="{5BF79744-612B-4117-AB13-027BD2D53E64}" type="slidenum">
              <a:rPr lang="en-GB" sz="1100" b="1" smtClean="0">
                <a:solidFill>
                  <a:schemeClr val="tx1"/>
                </a:solidFill>
              </a:rPr>
              <a:pPr algn="l" eaLnBrk="1" hangingPunct="1">
                <a:lnSpc>
                  <a:spcPct val="115000"/>
                </a:lnSpc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  <a:defRPr/>
              </a:pPr>
              <a:t>‹#›</a:t>
            </a:fld>
            <a:endParaRPr lang="en-GB" sz="1100" b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F86BAE5-A4CC-4C65-BB21-87835D35AAE7}"/>
              </a:ext>
            </a:extLst>
          </p:cNvPr>
          <p:cNvCxnSpPr/>
          <p:nvPr userDrawn="1"/>
        </p:nvCxnSpPr>
        <p:spPr bwMode="auto">
          <a:xfrm>
            <a:off x="230660" y="6550032"/>
            <a:ext cx="8682680" cy="0"/>
          </a:xfrm>
          <a:prstGeom prst="line">
            <a:avLst/>
          </a:pr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8" y="109538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5600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/>
          <a:p>
            <a:pPr lvl="0"/>
            <a:endParaRPr lang="ru-RU" noProof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BAE7DF-97AA-4688-81C1-D6D9545F7D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60" y="6572688"/>
            <a:ext cx="487518" cy="27699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9C9D7F2-5A45-4441-8C97-E468A2E015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91" y="6617098"/>
            <a:ext cx="796132" cy="18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EE454F2F-3197-44C9-BCF6-9014265FF8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87" y="6572688"/>
            <a:ext cx="264118" cy="26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0">
            <a:extLst>
              <a:ext uri="{FF2B5EF4-FFF2-40B4-BE49-F238E27FC236}">
                <a16:creationId xmlns:a16="http://schemas.microsoft.com/office/drawing/2014/main" id="{20382F23-9FB8-4FD8-96C6-C9C33E9515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67674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© Рубин М.С. 2020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2A5F151F-8C22-4547-BF18-D892150E780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29675" y="6617682"/>
            <a:ext cx="171522" cy="17812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  <a:defRPr/>
            </a:pPr>
            <a:fld id="{5BF79744-612B-4117-AB13-027BD2D53E64}" type="slidenum">
              <a:rPr lang="en-GB" sz="1100" b="1" smtClean="0">
                <a:solidFill>
                  <a:schemeClr val="tx1"/>
                </a:solidFill>
              </a:rPr>
              <a:pPr algn="l" eaLnBrk="1" hangingPunct="1">
                <a:lnSpc>
                  <a:spcPct val="115000"/>
                </a:lnSpc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  <a:defRPr/>
              </a:pPr>
              <a:t>‹#›</a:t>
            </a:fld>
            <a:endParaRPr lang="en-GB" sz="1100" b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35C5A4E-B6C6-403A-BDBF-09AFA4827594}"/>
              </a:ext>
            </a:extLst>
          </p:cNvPr>
          <p:cNvCxnSpPr/>
          <p:nvPr userDrawn="1"/>
        </p:nvCxnSpPr>
        <p:spPr bwMode="auto">
          <a:xfrm>
            <a:off x="230660" y="6550032"/>
            <a:ext cx="8682680" cy="0"/>
          </a:xfrm>
          <a:prstGeom prst="line">
            <a:avLst/>
          </a:pr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3813175"/>
            <a:ext cx="7415213" cy="13890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8" y="109538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5600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BB9F90-BEF5-4FC3-9B28-D5C1BC7BA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60" y="6572688"/>
            <a:ext cx="487518" cy="27699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EB02674-56F5-49B0-87B8-749F28AD72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91" y="6617098"/>
            <a:ext cx="796132" cy="18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A5ABB64D-891C-455F-8E4E-D7D429D69F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87" y="6572688"/>
            <a:ext cx="264118" cy="26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0">
            <a:extLst>
              <a:ext uri="{FF2B5EF4-FFF2-40B4-BE49-F238E27FC236}">
                <a16:creationId xmlns:a16="http://schemas.microsoft.com/office/drawing/2014/main" id="{B3A83C3E-31BC-4DC5-839A-674777DEE3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67674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© Рубин М.С. 2020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3395A90C-4536-4C9D-86B6-A64E3F78D5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29675" y="6617682"/>
            <a:ext cx="171522" cy="17812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  <a:defRPr/>
            </a:pPr>
            <a:fld id="{5BF79744-612B-4117-AB13-027BD2D53E64}" type="slidenum">
              <a:rPr lang="en-GB" sz="1100" b="1" smtClean="0">
                <a:solidFill>
                  <a:schemeClr val="tx1"/>
                </a:solidFill>
              </a:rPr>
              <a:pPr algn="l" eaLnBrk="1" hangingPunct="1">
                <a:lnSpc>
                  <a:spcPct val="115000"/>
                </a:lnSpc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  <a:defRPr/>
              </a:pPr>
              <a:t>‹#›</a:t>
            </a:fld>
            <a:endParaRPr lang="en-GB" sz="1100" b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FBD4963-7072-4184-BB90-6D4E39C65527}"/>
              </a:ext>
            </a:extLst>
          </p:cNvPr>
          <p:cNvCxnSpPr/>
          <p:nvPr userDrawn="1"/>
        </p:nvCxnSpPr>
        <p:spPr bwMode="auto">
          <a:xfrm>
            <a:off x="230660" y="6550032"/>
            <a:ext cx="8682680" cy="0"/>
          </a:xfrm>
          <a:prstGeom prst="line">
            <a:avLst/>
          </a:pr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6617F9-612F-4166-8044-9B95D9FC1D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60" y="6572688"/>
            <a:ext cx="487518" cy="27699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8D5BA0D-D2C1-432C-B045-18A47FD1CF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91" y="6617098"/>
            <a:ext cx="796132" cy="18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C8951F21-D165-4161-BD6D-3BF46A6AC5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87" y="6572688"/>
            <a:ext cx="264118" cy="26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0">
            <a:extLst>
              <a:ext uri="{FF2B5EF4-FFF2-40B4-BE49-F238E27FC236}">
                <a16:creationId xmlns:a16="http://schemas.microsoft.com/office/drawing/2014/main" id="{3581A823-28BE-465F-BCE2-8B04AF587B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67674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© Щедрин Н.А., 2020</a:t>
            </a: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D62EE899-41D5-4C72-B3BE-94232F1D4E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29675" y="6617682"/>
            <a:ext cx="171522" cy="17812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  <a:defRPr/>
            </a:pPr>
            <a:fld id="{5BF79744-612B-4117-AB13-027BD2D53E64}" type="slidenum">
              <a:rPr lang="en-GB" sz="1100" b="1" smtClean="0">
                <a:solidFill>
                  <a:schemeClr val="tx1"/>
                </a:solidFill>
              </a:rPr>
              <a:pPr algn="l" eaLnBrk="1" hangingPunct="1">
                <a:lnSpc>
                  <a:spcPct val="115000"/>
                </a:lnSpc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  <a:defRPr/>
              </a:pPr>
              <a:t>‹#›</a:t>
            </a:fld>
            <a:endParaRPr lang="en-GB" sz="1100" b="1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15B1325-F4F1-4776-B699-CB2346C9EA20}"/>
              </a:ext>
            </a:extLst>
          </p:cNvPr>
          <p:cNvCxnSpPr/>
          <p:nvPr userDrawn="1"/>
        </p:nvCxnSpPr>
        <p:spPr bwMode="auto">
          <a:xfrm>
            <a:off x="230660" y="6550032"/>
            <a:ext cx="8682680" cy="0"/>
          </a:xfrm>
          <a:prstGeom prst="line">
            <a:avLst/>
          </a:pr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5600" y="898525"/>
            <a:ext cx="4059238" cy="2185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6B6B57-F684-4A15-848D-AC24B74A60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60" y="6572688"/>
            <a:ext cx="487518" cy="27699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6850003-3F03-4CA0-8806-7FE96C1ACB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91" y="6617098"/>
            <a:ext cx="796132" cy="18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EC782F16-5B0C-44C4-BEB6-6D0A3217BF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87" y="6572688"/>
            <a:ext cx="264118" cy="26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0">
            <a:extLst>
              <a:ext uri="{FF2B5EF4-FFF2-40B4-BE49-F238E27FC236}">
                <a16:creationId xmlns:a16="http://schemas.microsoft.com/office/drawing/2014/main" id="{59991E6D-3D87-490C-8453-86F85FB2B9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67674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© Рубин М.С. 2020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10F7AAD3-090B-4A98-96CF-9AEEAD124C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29675" y="6617682"/>
            <a:ext cx="171522" cy="17812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  <a:defRPr/>
            </a:pPr>
            <a:fld id="{5BF79744-612B-4117-AB13-027BD2D53E64}" type="slidenum">
              <a:rPr lang="en-GB" sz="1100" b="1" smtClean="0">
                <a:solidFill>
                  <a:schemeClr val="tx1"/>
                </a:solidFill>
              </a:rPr>
              <a:pPr algn="l" eaLnBrk="1" hangingPunct="1">
                <a:lnSpc>
                  <a:spcPct val="115000"/>
                </a:lnSpc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  <a:defRPr/>
              </a:pPr>
              <a:t>‹#›</a:t>
            </a:fld>
            <a:endParaRPr lang="en-GB" sz="1100" b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6A1220A-FD7A-4BC4-913A-DF322878BDC7}"/>
              </a:ext>
            </a:extLst>
          </p:cNvPr>
          <p:cNvCxnSpPr/>
          <p:nvPr userDrawn="1"/>
        </p:nvCxnSpPr>
        <p:spPr bwMode="auto">
          <a:xfrm>
            <a:off x="230660" y="6550032"/>
            <a:ext cx="8682680" cy="0"/>
          </a:xfrm>
          <a:prstGeom prst="line">
            <a:avLst/>
          </a:pr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9CF5B0-BD06-4D47-8BB4-6DDD006B34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60" y="6572688"/>
            <a:ext cx="487518" cy="27699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AE7C424-F8D6-4BA4-8A40-4EC7462C58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91" y="6617098"/>
            <a:ext cx="796132" cy="18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2">
            <a:extLst>
              <a:ext uri="{FF2B5EF4-FFF2-40B4-BE49-F238E27FC236}">
                <a16:creationId xmlns:a16="http://schemas.microsoft.com/office/drawing/2014/main" id="{C764C28A-626C-4FF3-B777-7FB89BAFDD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87" y="6572688"/>
            <a:ext cx="264118" cy="26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0">
            <a:extLst>
              <a:ext uri="{FF2B5EF4-FFF2-40B4-BE49-F238E27FC236}">
                <a16:creationId xmlns:a16="http://schemas.microsoft.com/office/drawing/2014/main" id="{565A7068-B4D4-41A7-B56B-8425B30DF2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67674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© Рубин М.С. 2020</a:t>
            </a: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EDD66B23-0D34-4055-81A7-08F64F2646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29675" y="6617682"/>
            <a:ext cx="171522" cy="17812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  <a:defRPr/>
            </a:pPr>
            <a:fld id="{5BF79744-612B-4117-AB13-027BD2D53E64}" type="slidenum">
              <a:rPr lang="en-GB" sz="1100" b="1" smtClean="0">
                <a:solidFill>
                  <a:schemeClr val="tx1"/>
                </a:solidFill>
              </a:rPr>
              <a:pPr algn="l" eaLnBrk="1" hangingPunct="1">
                <a:lnSpc>
                  <a:spcPct val="115000"/>
                </a:lnSpc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  <a:defRPr/>
              </a:pPr>
              <a:t>‹#›</a:t>
            </a:fld>
            <a:endParaRPr lang="en-GB" sz="1100" b="1" dirty="0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1A3C5C0-E89E-4998-9D43-51EAA00FCDA5}"/>
              </a:ext>
            </a:extLst>
          </p:cNvPr>
          <p:cNvCxnSpPr/>
          <p:nvPr userDrawn="1"/>
        </p:nvCxnSpPr>
        <p:spPr bwMode="auto">
          <a:xfrm>
            <a:off x="230660" y="6550032"/>
            <a:ext cx="8682680" cy="0"/>
          </a:xfrm>
          <a:prstGeom prst="line">
            <a:avLst/>
          </a:pr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F8E0AC-B09E-4A22-A270-C85E9E02BA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60" y="6572688"/>
            <a:ext cx="487518" cy="27699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6D085C8-115E-4023-8934-68FEA0AC10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91" y="6617098"/>
            <a:ext cx="796132" cy="18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0CD4D84F-A39F-471B-893B-B37AE8F410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87" y="6572688"/>
            <a:ext cx="264118" cy="26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0">
            <a:extLst>
              <a:ext uri="{FF2B5EF4-FFF2-40B4-BE49-F238E27FC236}">
                <a16:creationId xmlns:a16="http://schemas.microsoft.com/office/drawing/2014/main" id="{8A8912CA-AB8F-41B8-9791-675F03F7EB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67674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© Рубин М.С. 2020</a:t>
            </a: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0D534D14-3F61-4371-98CE-B5CC2C61BC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29675" y="6617682"/>
            <a:ext cx="171522" cy="17812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  <a:defRPr/>
            </a:pPr>
            <a:fld id="{5BF79744-612B-4117-AB13-027BD2D53E64}" type="slidenum">
              <a:rPr lang="en-GB" sz="1100" b="1" smtClean="0">
                <a:solidFill>
                  <a:schemeClr val="tx1"/>
                </a:solidFill>
              </a:rPr>
              <a:pPr algn="l" eaLnBrk="1" hangingPunct="1">
                <a:lnSpc>
                  <a:spcPct val="115000"/>
                </a:lnSpc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  <a:defRPr/>
              </a:pPr>
              <a:t>‹#›</a:t>
            </a:fld>
            <a:endParaRPr lang="en-GB" sz="1100" b="1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1DE6EA5-C6CE-476B-A905-6AFA63095F1A}"/>
              </a:ext>
            </a:extLst>
          </p:cNvPr>
          <p:cNvCxnSpPr/>
          <p:nvPr userDrawn="1"/>
        </p:nvCxnSpPr>
        <p:spPr bwMode="auto">
          <a:xfrm>
            <a:off x="230660" y="6550032"/>
            <a:ext cx="8682680" cy="0"/>
          </a:xfrm>
          <a:prstGeom prst="line">
            <a:avLst/>
          </a:pr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C4E353E-BD47-47D7-896E-CBB877299C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60" y="6572688"/>
            <a:ext cx="487518" cy="276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12C63A-B996-42CA-92C1-5E47E1C8B4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91" y="6617098"/>
            <a:ext cx="796132" cy="18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D7AB4C91-6BA0-45BC-98B7-95B218A801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87" y="6572688"/>
            <a:ext cx="264118" cy="26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0">
            <a:extLst>
              <a:ext uri="{FF2B5EF4-FFF2-40B4-BE49-F238E27FC236}">
                <a16:creationId xmlns:a16="http://schemas.microsoft.com/office/drawing/2014/main" id="{DE0F707F-375E-475C-A21B-A68093D3A03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67674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© Рубин М.С. 2020</a:t>
            </a: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9B416E85-91DE-41D4-A11C-5ABDEAC2736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29675" y="6617682"/>
            <a:ext cx="171522" cy="17812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  <a:defRPr/>
            </a:pPr>
            <a:fld id="{5BF79744-612B-4117-AB13-027BD2D53E64}" type="slidenum">
              <a:rPr lang="en-GB" sz="1100" b="1" smtClean="0">
                <a:solidFill>
                  <a:schemeClr val="tx1"/>
                </a:solidFill>
              </a:rPr>
              <a:pPr algn="l" eaLnBrk="1" hangingPunct="1">
                <a:lnSpc>
                  <a:spcPct val="115000"/>
                </a:lnSpc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  <a:defRPr/>
              </a:pPr>
              <a:t>‹#›</a:t>
            </a:fld>
            <a:endParaRPr lang="en-GB" sz="1100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41C0A66-DB44-4782-90CD-5BEF9D878197}"/>
              </a:ext>
            </a:extLst>
          </p:cNvPr>
          <p:cNvCxnSpPr/>
          <p:nvPr userDrawn="1"/>
        </p:nvCxnSpPr>
        <p:spPr bwMode="auto">
          <a:xfrm>
            <a:off x="230660" y="6550032"/>
            <a:ext cx="8682680" cy="0"/>
          </a:xfrm>
          <a:prstGeom prst="line">
            <a:avLst/>
          </a:pr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FC71E5-D984-4FBB-B31D-0E5EAFD6BD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60" y="6572688"/>
            <a:ext cx="487518" cy="27699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DB2556C-DA8B-42F6-9C2F-5CC1B36F7C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91" y="6617098"/>
            <a:ext cx="796132" cy="18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64BCB961-B975-42B1-8631-C514AE2327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87" y="6572688"/>
            <a:ext cx="264118" cy="26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0">
            <a:extLst>
              <a:ext uri="{FF2B5EF4-FFF2-40B4-BE49-F238E27FC236}">
                <a16:creationId xmlns:a16="http://schemas.microsoft.com/office/drawing/2014/main" id="{2B7AC258-B6B8-4777-BA21-E990C31C2F4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67674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© Рубин М.С. 2020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AA50E7AE-8FD9-4F52-B17D-EF7902763A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29675" y="6617682"/>
            <a:ext cx="171522" cy="17812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  <a:defRPr/>
            </a:pPr>
            <a:fld id="{5BF79744-612B-4117-AB13-027BD2D53E64}" type="slidenum">
              <a:rPr lang="en-GB" sz="1100" b="1" smtClean="0">
                <a:solidFill>
                  <a:schemeClr val="tx1"/>
                </a:solidFill>
              </a:rPr>
              <a:pPr algn="l" eaLnBrk="1" hangingPunct="1">
                <a:lnSpc>
                  <a:spcPct val="115000"/>
                </a:lnSpc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  <a:defRPr/>
              </a:pPr>
              <a:t>‹#›</a:t>
            </a:fld>
            <a:endParaRPr lang="en-GB" sz="1100" b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49EE078-D835-4F64-8D38-D21947727825}"/>
              </a:ext>
            </a:extLst>
          </p:cNvPr>
          <p:cNvCxnSpPr/>
          <p:nvPr userDrawn="1"/>
        </p:nvCxnSpPr>
        <p:spPr bwMode="auto">
          <a:xfrm>
            <a:off x="230660" y="6550032"/>
            <a:ext cx="8682680" cy="0"/>
          </a:xfrm>
          <a:prstGeom prst="line">
            <a:avLst/>
          </a:pr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F8BC52-878A-4DB6-B5C1-D3D656754C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60" y="6572688"/>
            <a:ext cx="487518" cy="27699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AD5184F-A210-48C8-AB6E-8C82DF4911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91" y="6617098"/>
            <a:ext cx="796132" cy="18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C1EE0BFF-9DB7-493C-9862-B51961A41B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87" y="6572688"/>
            <a:ext cx="264118" cy="26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0">
            <a:extLst>
              <a:ext uri="{FF2B5EF4-FFF2-40B4-BE49-F238E27FC236}">
                <a16:creationId xmlns:a16="http://schemas.microsoft.com/office/drawing/2014/main" id="{855E6972-2D2F-4251-A4EE-2C570DF358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67674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© Рубин М.С. 2020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6876A393-0AFD-46D0-B4CC-C7215D2B32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29675" y="6617682"/>
            <a:ext cx="171522" cy="17812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  <a:defRPr/>
            </a:pPr>
            <a:fld id="{5BF79744-612B-4117-AB13-027BD2D53E64}" type="slidenum">
              <a:rPr lang="en-GB" sz="1100" b="1" smtClean="0">
                <a:solidFill>
                  <a:schemeClr val="tx1"/>
                </a:solidFill>
              </a:rPr>
              <a:pPr algn="l" eaLnBrk="1" hangingPunct="1">
                <a:lnSpc>
                  <a:spcPct val="115000"/>
                </a:lnSpc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  <a:defRPr/>
              </a:pPr>
              <a:t>‹#›</a:t>
            </a:fld>
            <a:endParaRPr lang="en-GB" sz="1100" b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2CFF8F2-6C40-471C-9242-92B3F918C50C}"/>
              </a:ext>
            </a:extLst>
          </p:cNvPr>
          <p:cNvCxnSpPr/>
          <p:nvPr userDrawn="1"/>
        </p:nvCxnSpPr>
        <p:spPr bwMode="auto">
          <a:xfrm>
            <a:off x="230660" y="6550032"/>
            <a:ext cx="8682680" cy="0"/>
          </a:xfrm>
          <a:prstGeom prst="line">
            <a:avLst/>
          </a:pr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A9934A-35A6-45EB-AF79-363954BD0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60" y="6572688"/>
            <a:ext cx="487518" cy="27699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46B74A6-BDDF-48BB-98F2-EA284FCB22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91" y="6617098"/>
            <a:ext cx="796132" cy="18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539B2EEB-01AD-4439-B1AA-8B7E5FA5A8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87" y="6572688"/>
            <a:ext cx="264118" cy="26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0">
            <a:extLst>
              <a:ext uri="{FF2B5EF4-FFF2-40B4-BE49-F238E27FC236}">
                <a16:creationId xmlns:a16="http://schemas.microsoft.com/office/drawing/2014/main" id="{B004B856-5BCE-4CF8-95B5-8159562464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67674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© Рубин М.С. 2020</a:t>
            </a: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753DC08B-D0DC-42F6-9CD9-89CE225814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29675" y="6617682"/>
            <a:ext cx="171522" cy="17812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  <a:defRPr/>
            </a:pPr>
            <a:fld id="{5BF79744-612B-4117-AB13-027BD2D53E64}" type="slidenum">
              <a:rPr lang="en-GB" sz="1100" b="1" smtClean="0">
                <a:solidFill>
                  <a:schemeClr val="tx1"/>
                </a:solidFill>
              </a:rPr>
              <a:pPr algn="l" eaLnBrk="1" hangingPunct="1">
                <a:lnSpc>
                  <a:spcPct val="115000"/>
                </a:lnSpc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  <a:defRPr/>
              </a:pPr>
              <a:t>‹#›</a:t>
            </a:fld>
            <a:endParaRPr lang="en-GB" sz="1100" b="1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999892E-1D78-40C1-B956-A6DBDBA79329}"/>
              </a:ext>
            </a:extLst>
          </p:cNvPr>
          <p:cNvCxnSpPr/>
          <p:nvPr userDrawn="1"/>
        </p:nvCxnSpPr>
        <p:spPr bwMode="auto">
          <a:xfrm>
            <a:off x="230660" y="6550032"/>
            <a:ext cx="8682680" cy="0"/>
          </a:xfrm>
          <a:prstGeom prst="line">
            <a:avLst/>
          </a:pr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898525"/>
            <a:ext cx="82708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000" tIns="180000" rIns="108000" bIns="180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233363" indent="-233363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Font typeface="Wingdings 3"/>
        <a:buChar char="}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73088" indent="-225425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SzPct val="120000"/>
        <a:buChar char="•"/>
        <a:defRPr sz="1600" b="1">
          <a:solidFill>
            <a:schemeClr val="tx1"/>
          </a:solidFill>
          <a:latin typeface="+mn-lt"/>
        </a:defRPr>
      </a:lvl2pPr>
      <a:lvl3pPr marL="915988" indent="-228600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Char char="•"/>
        <a:defRPr sz="1600" b="1">
          <a:solidFill>
            <a:schemeClr val="tx1"/>
          </a:solidFill>
          <a:latin typeface="+mn-lt"/>
        </a:defRPr>
      </a:lvl3pPr>
      <a:lvl4pPr marL="1201738" indent="-17145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99330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430338" indent="-11430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5pPr>
      <a:lvl6pPr marL="18875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6pPr>
      <a:lvl7pPr marL="23447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7pPr>
      <a:lvl8pPr marL="28019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8pPr>
      <a:lvl9pPr marL="32591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hyperlink" Target="http://triz-summit.r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nto.devtas.ru/new?view=c38a00d7-e97c-9648-bbc2-2af7b21d5d0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nto.devtas.ru/new?view=d560c61b-e4c5-26bd-0694-07ce2f8cfdc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riz-summit.ru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riz-summit.ru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2997824" y="6357352"/>
            <a:ext cx="3219623" cy="292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defTabSz="457200">
              <a:lnSpc>
                <a:spcPct val="95000"/>
              </a:lnSpc>
              <a:spcBef>
                <a:spcPct val="0"/>
              </a:spcBef>
              <a:buClrTx/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>
                <a:solidFill>
                  <a:srgbClr val="000099"/>
                </a:solidFill>
              </a:rPr>
              <a:t>Москва, март 2020 г.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630563" y="2314219"/>
            <a:ext cx="7954144" cy="1737523"/>
          </a:xfrm>
        </p:spPr>
        <p:txBody>
          <a:bodyPr/>
          <a:lstStyle/>
          <a:p>
            <a:pPr algn="ctr"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dirty="0">
                <a:solidFill>
                  <a:srgbClr val="000099"/>
                </a:solidFill>
              </a:rPr>
              <a:t>Междисциплинарные основы ТРИЗ на базе онтологий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305" y="384156"/>
            <a:ext cx="1271312" cy="7218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14224" y="6314598"/>
            <a:ext cx="21868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hlinkClick r:id="rId4"/>
              </a:rPr>
              <a:t>http://triz-summit.ru</a:t>
            </a:r>
            <a:r>
              <a:rPr lang="ru-RU" sz="1600" b="1" dirty="0"/>
              <a:t> </a:t>
            </a:r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8E3CF72-112E-4567-9008-B0464E66C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05" y="214913"/>
            <a:ext cx="1052134" cy="106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FB30A23-45C7-4D33-A7DB-FAB40B586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104" y="493953"/>
            <a:ext cx="2125056" cy="50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B74D58E4-3707-446E-9054-3A5BBCA7C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69" y="4051743"/>
            <a:ext cx="8704262" cy="9448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5000"/>
              </a:lnSpc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kern="0" dirty="0">
                <a:solidFill>
                  <a:srgbClr val="000099"/>
                </a:solidFill>
              </a:rPr>
              <a:t>Щедрин Н.А.,</a:t>
            </a:r>
            <a:br>
              <a:rPr lang="ru-RU" sz="2400" kern="0" dirty="0">
                <a:solidFill>
                  <a:srgbClr val="000099"/>
                </a:solidFill>
              </a:rPr>
            </a:br>
            <a:r>
              <a:rPr lang="ru-RU" sz="2400" kern="0" dirty="0">
                <a:solidFill>
                  <a:srgbClr val="000099"/>
                </a:solidFill>
              </a:rPr>
              <a:t>Специалист по ТРИЗ</a:t>
            </a:r>
            <a:r>
              <a:rPr lang="ru-RU" sz="2800" kern="0" dirty="0">
                <a:solidFill>
                  <a:srgbClr val="000099"/>
                </a:solidFill>
              </a:rPr>
              <a:t> </a:t>
            </a:r>
            <a:endParaRPr lang="ru-RU" sz="3600" kern="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 advTm="11264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B0FA76-2B9A-438E-8854-694AB1A1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566" y="1115490"/>
            <a:ext cx="6497847" cy="5366165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37BA4BE-E216-4773-8C11-0EAEEA4DC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254181"/>
            <a:ext cx="8112972" cy="1071062"/>
          </a:xfrm>
        </p:spPr>
        <p:txBody>
          <a:bodyPr/>
          <a:lstStyle/>
          <a:p>
            <a:r>
              <a:rPr lang="ru-RU" dirty="0"/>
              <a:t>Междисциплинарные взаимодействия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C693E1A8-214D-4500-BC59-636AA53A63BB}"/>
              </a:ext>
            </a:extLst>
          </p:cNvPr>
          <p:cNvSpPr/>
          <p:nvPr/>
        </p:nvSpPr>
        <p:spPr bwMode="auto">
          <a:xfrm rot="10800000">
            <a:off x="7234695" y="3798572"/>
            <a:ext cx="372862" cy="37286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1091DCE4-361C-414E-B2FE-80879ECAA706}"/>
              </a:ext>
            </a:extLst>
          </p:cNvPr>
          <p:cNvSpPr/>
          <p:nvPr/>
        </p:nvSpPr>
        <p:spPr bwMode="auto">
          <a:xfrm rot="10800000">
            <a:off x="6879588" y="1259307"/>
            <a:ext cx="372862" cy="37286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3A0094-F0AD-4C85-A628-A33BCBAC39AC}"/>
              </a:ext>
            </a:extLst>
          </p:cNvPr>
          <p:cNvSpPr txBox="1"/>
          <p:nvPr/>
        </p:nvSpPr>
        <p:spPr>
          <a:xfrm>
            <a:off x="7152570" y="1153350"/>
            <a:ext cx="175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Системная инженерия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098F35-9A47-4776-9590-707F47E3A2DC}"/>
              </a:ext>
            </a:extLst>
          </p:cNvPr>
          <p:cNvSpPr txBox="1"/>
          <p:nvPr/>
        </p:nvSpPr>
        <p:spPr>
          <a:xfrm>
            <a:off x="7616435" y="3692615"/>
            <a:ext cx="1527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Системная инженерия</a:t>
            </a:r>
          </a:p>
        </p:txBody>
      </p:sp>
    </p:spTree>
    <p:extLst>
      <p:ext uri="{BB962C8B-B14F-4D97-AF65-F5344CB8AC3E}">
        <p14:creationId xmlns:p14="http://schemas.microsoft.com/office/powerpoint/2010/main" val="252679710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37BA4BE-E216-4773-8C11-0EAEEA4DC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254181"/>
            <a:ext cx="8112972" cy="1071062"/>
          </a:xfrm>
        </p:spPr>
        <p:txBody>
          <a:bodyPr/>
          <a:lstStyle/>
          <a:p>
            <a:r>
              <a:rPr lang="ru-RU" dirty="0"/>
              <a:t>Междисциплинарные взаимодействия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C6FEE1-2571-4313-BABE-A48ABB173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10" y="1064920"/>
            <a:ext cx="7244179" cy="5462518"/>
          </a:xfrm>
          <a:prstGeom prst="rect">
            <a:avLst/>
          </a:prstGeom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C693E1A8-214D-4500-BC59-636AA53A63BB}"/>
              </a:ext>
            </a:extLst>
          </p:cNvPr>
          <p:cNvSpPr/>
          <p:nvPr/>
        </p:nvSpPr>
        <p:spPr bwMode="auto">
          <a:xfrm>
            <a:off x="870011" y="1802167"/>
            <a:ext cx="372862" cy="37286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1091DCE4-361C-414E-B2FE-80879ECAA706}"/>
              </a:ext>
            </a:extLst>
          </p:cNvPr>
          <p:cNvSpPr/>
          <p:nvPr/>
        </p:nvSpPr>
        <p:spPr bwMode="auto">
          <a:xfrm>
            <a:off x="1846554" y="1232291"/>
            <a:ext cx="372862" cy="37286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3A0094-F0AD-4C85-A628-A33BCBAC39AC}"/>
              </a:ext>
            </a:extLst>
          </p:cNvPr>
          <p:cNvSpPr txBox="1"/>
          <p:nvPr/>
        </p:nvSpPr>
        <p:spPr>
          <a:xfrm>
            <a:off x="104310" y="1153351"/>
            <a:ext cx="175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Управление требованиями</a:t>
            </a:r>
          </a:p>
        </p:txBody>
      </p:sp>
    </p:spTree>
    <p:extLst>
      <p:ext uri="{BB962C8B-B14F-4D97-AF65-F5344CB8AC3E}">
        <p14:creationId xmlns:p14="http://schemas.microsoft.com/office/powerpoint/2010/main" val="35218003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EC68F80-11F5-48CE-B828-65E0D45D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254182"/>
            <a:ext cx="8166238" cy="1071062"/>
          </a:xfrm>
        </p:spPr>
        <p:txBody>
          <a:bodyPr/>
          <a:lstStyle/>
          <a:p>
            <a:r>
              <a:rPr lang="ru-RU" dirty="0"/>
              <a:t>Междисциплинарные взаимодействия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17C2C9-16C2-4AAD-BC36-20CA5F5BA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34" y="1171568"/>
            <a:ext cx="7587131" cy="5210651"/>
          </a:xfrm>
          <a:prstGeom prst="rect">
            <a:avLst/>
          </a:prstGeom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6D64A43C-7DB9-4F46-BA08-7A9C35D52C2B}"/>
              </a:ext>
            </a:extLst>
          </p:cNvPr>
          <p:cNvSpPr/>
          <p:nvPr/>
        </p:nvSpPr>
        <p:spPr bwMode="auto">
          <a:xfrm rot="10800000">
            <a:off x="7225817" y="3151649"/>
            <a:ext cx="372862" cy="37286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DC2961-3D67-4C68-9C2F-1378A391DA94}"/>
              </a:ext>
            </a:extLst>
          </p:cNvPr>
          <p:cNvSpPr txBox="1"/>
          <p:nvPr/>
        </p:nvSpPr>
        <p:spPr>
          <a:xfrm>
            <a:off x="7490004" y="3168803"/>
            <a:ext cx="1467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Аналитика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15E1DFD3-185F-4EC2-BAC1-3B1F074D5F3C}"/>
              </a:ext>
            </a:extLst>
          </p:cNvPr>
          <p:cNvSpPr/>
          <p:nvPr/>
        </p:nvSpPr>
        <p:spPr bwMode="auto">
          <a:xfrm>
            <a:off x="1925849" y="2468069"/>
            <a:ext cx="372862" cy="37286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C51DD6-CF5A-493C-9291-FA63A63B815F}"/>
              </a:ext>
            </a:extLst>
          </p:cNvPr>
          <p:cNvSpPr txBox="1"/>
          <p:nvPr/>
        </p:nvSpPr>
        <p:spPr>
          <a:xfrm>
            <a:off x="44390" y="2485223"/>
            <a:ext cx="1869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Проектирование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43478321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2D112A2-7ACF-4E3A-8F6E-DC279C3BF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254182"/>
            <a:ext cx="8175116" cy="1071062"/>
          </a:xfrm>
        </p:spPr>
        <p:txBody>
          <a:bodyPr/>
          <a:lstStyle/>
          <a:p>
            <a:r>
              <a:rPr lang="ru-RU" dirty="0"/>
              <a:t>Междисциплинарные взаимодействия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E0E8BA1-B497-4BFD-912E-95C9AF6B8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88" y="1546916"/>
            <a:ext cx="7983537" cy="32997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Онтологическая инженерия;</a:t>
            </a:r>
          </a:p>
          <a:p>
            <a:pPr>
              <a:lnSpc>
                <a:spcPct val="100000"/>
              </a:lnSpc>
            </a:pPr>
            <a:r>
              <a:rPr lang="ru-RU" dirty="0"/>
              <a:t>Системная инженерия;</a:t>
            </a:r>
          </a:p>
          <a:p>
            <a:pPr>
              <a:lnSpc>
                <a:spcPct val="100000"/>
              </a:lnSpc>
            </a:pPr>
            <a:r>
              <a:rPr lang="ru-RU" dirty="0"/>
              <a:t>Инженерия требований;</a:t>
            </a:r>
          </a:p>
          <a:p>
            <a:pPr>
              <a:lnSpc>
                <a:spcPct val="100000"/>
              </a:lnSpc>
            </a:pPr>
            <a:r>
              <a:rPr lang="ru-RU" dirty="0"/>
              <a:t>Стоимостная инженерия;</a:t>
            </a:r>
          </a:p>
          <a:p>
            <a:pPr>
              <a:lnSpc>
                <a:spcPct val="100000"/>
              </a:lnSpc>
            </a:pPr>
            <a:r>
              <a:rPr lang="ru-RU" dirty="0"/>
              <a:t>Проектное управление;</a:t>
            </a:r>
          </a:p>
          <a:p>
            <a:pPr>
              <a:lnSpc>
                <a:spcPct val="100000"/>
              </a:lnSpc>
            </a:pPr>
            <a:r>
              <a:rPr lang="ru-RU" dirty="0"/>
              <a:t>Прагматическая аналитика;</a:t>
            </a:r>
          </a:p>
          <a:p>
            <a:pPr>
              <a:lnSpc>
                <a:spcPct val="100000"/>
              </a:lnSpc>
            </a:pPr>
            <a:r>
              <a:rPr lang="ru-RU" dirty="0"/>
              <a:t>И др.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EE1E32-B211-4C4C-8ACA-7944D145B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080" y="2281561"/>
            <a:ext cx="4528304" cy="424401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0805DA-2C96-49B0-9EEB-CDFD5007E98D}"/>
              </a:ext>
            </a:extLst>
          </p:cNvPr>
          <p:cNvSpPr/>
          <p:nvPr/>
        </p:nvSpPr>
        <p:spPr>
          <a:xfrm>
            <a:off x="4641056" y="6248579"/>
            <a:ext cx="1744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Онтология ТРИЗ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76931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030A1FC-F1C9-4E46-B46E-69062EF6B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50026"/>
            <a:ext cx="7772400" cy="794064"/>
          </a:xfrm>
        </p:spPr>
        <p:txBody>
          <a:bodyPr/>
          <a:lstStyle/>
          <a:p>
            <a:pPr algn="ctr"/>
            <a:r>
              <a:rPr lang="ru-RU" sz="4400" cap="none" dirty="0"/>
              <a:t>Спасибо за внимание</a:t>
            </a:r>
            <a:r>
              <a:rPr lang="ru-RU" sz="4400" dirty="0"/>
              <a:t>!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A433C351-BB46-4D5F-B86E-05644DB9A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7616" y="3453067"/>
            <a:ext cx="3973901" cy="222864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0" i="1" dirty="0"/>
              <a:t>Щедрин Николай</a:t>
            </a:r>
            <a:r>
              <a:rPr lang="ru-RU" b="0" i="1" dirty="0"/>
              <a:t>,</a:t>
            </a:r>
          </a:p>
          <a:p>
            <a:pPr>
              <a:lnSpc>
                <a:spcPct val="100000"/>
              </a:lnSpc>
            </a:pPr>
            <a:r>
              <a:rPr lang="ru-RU" b="0" i="1" dirty="0"/>
              <a:t>+7(915)247-20-57,</a:t>
            </a:r>
          </a:p>
          <a:p>
            <a:pPr>
              <a:lnSpc>
                <a:spcPct val="100000"/>
              </a:lnSpc>
            </a:pPr>
            <a:r>
              <a:rPr lang="en-US" b="0" i="1" dirty="0"/>
              <a:t>nickolaj95@gmail.com</a:t>
            </a:r>
          </a:p>
          <a:p>
            <a:pPr>
              <a:lnSpc>
                <a:spcPct val="100000"/>
              </a:lnSpc>
            </a:pPr>
            <a:r>
              <a:rPr lang="en-US" b="0" i="1" dirty="0">
                <a:solidFill>
                  <a:schemeClr val="accent6"/>
                </a:solidFill>
              </a:rPr>
              <a:t>https://triz-summit.ru/</a:t>
            </a:r>
          </a:p>
        </p:txBody>
      </p:sp>
      <p:pic>
        <p:nvPicPr>
          <p:cNvPr id="12" name="Объект 5">
            <a:extLst>
              <a:ext uri="{FF2B5EF4-FFF2-40B4-BE49-F238E27FC236}">
                <a16:creationId xmlns:a16="http://schemas.microsoft.com/office/drawing/2014/main" id="{D7262BE0-B74D-470B-989B-E4B0E9D317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852" y="3616236"/>
            <a:ext cx="1955573" cy="195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A15926-3220-4775-89EA-9CEEFD29C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305" y="384156"/>
            <a:ext cx="1271312" cy="721881"/>
          </a:xfrm>
          <a:prstGeom prst="rect">
            <a:avLst/>
          </a:prstGeom>
        </p:spPr>
      </p:pic>
      <p:pic>
        <p:nvPicPr>
          <p:cNvPr id="15" name="Рисунок 2">
            <a:extLst>
              <a:ext uri="{FF2B5EF4-FFF2-40B4-BE49-F238E27FC236}">
                <a16:creationId xmlns:a16="http://schemas.microsoft.com/office/drawing/2014/main" id="{27063A04-8A6A-4C3D-877D-CA232C604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05" y="214913"/>
            <a:ext cx="1052134" cy="106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F0F7E058-5C60-4E8D-B0BD-6BDE3C491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104" y="493953"/>
            <a:ext cx="2125056" cy="50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C575FD1-DC60-4B71-A97A-FE2B1122D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себе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3E57228-5531-475F-9446-88372B7EB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7" y="1583744"/>
            <a:ext cx="2280343" cy="22803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C81ED3-5808-405C-9F9E-1435B8836775}"/>
              </a:ext>
            </a:extLst>
          </p:cNvPr>
          <p:cNvSpPr txBox="1"/>
          <p:nvPr/>
        </p:nvSpPr>
        <p:spPr>
          <a:xfrm>
            <a:off x="511175" y="4060615"/>
            <a:ext cx="8121650" cy="168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i="1" dirty="0"/>
              <a:t>Руководитель проекта в Департаменте стратегических задач Дирекции по ТРИЗ ОК «Русал»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i="1" dirty="0"/>
              <a:t>Специалист по ТРИЗ 2-го уровня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i="1" dirty="0"/>
              <a:t>Ученый секретарь Ассоциации «Международный Совет Мастеров ТРИЗ»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i="1" dirty="0"/>
              <a:t>Исполнительный секретарь Научно-методического совета по аналитическим технологиям Ассоциации «Аналитика»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481AE2-476F-4EBE-877B-1CC02255E667}"/>
              </a:ext>
            </a:extLst>
          </p:cNvPr>
          <p:cNvSpPr txBox="1"/>
          <p:nvPr/>
        </p:nvSpPr>
        <p:spPr>
          <a:xfrm>
            <a:off x="3315102" y="1583744"/>
            <a:ext cx="32543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u="sng" dirty="0"/>
              <a:t>Щедрин Николай</a:t>
            </a:r>
          </a:p>
          <a:p>
            <a:pPr algn="l"/>
            <a:r>
              <a:rPr lang="en-US" sz="2000" dirty="0"/>
              <a:t>nickolaj95@gmail.com</a:t>
            </a:r>
          </a:p>
          <a:p>
            <a:pPr algn="l"/>
            <a:r>
              <a:rPr lang="en-US" sz="2000" dirty="0"/>
              <a:t>+7(915)247-20-57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3447741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BD61992-F946-4A0D-A006-2E383588F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5740242-5FA7-4AE7-9260-CBA3FED0D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88" y="1822125"/>
            <a:ext cx="5529569" cy="3397295"/>
          </a:xfrm>
        </p:spPr>
        <p:txBody>
          <a:bodyPr/>
          <a:lstStyle/>
          <a:p>
            <a:r>
              <a:rPr lang="ru-RU" b="0" dirty="0"/>
              <a:t>Модель компетенций системного инженера для использования ТРИЗ</a:t>
            </a:r>
          </a:p>
          <a:p>
            <a:r>
              <a:rPr lang="ru-RU" b="0" dirty="0"/>
              <a:t>Определение ролей</a:t>
            </a:r>
          </a:p>
          <a:p>
            <a:r>
              <a:rPr lang="ru-RU" b="0" dirty="0"/>
              <a:t>Этапы разработки</a:t>
            </a:r>
          </a:p>
          <a:p>
            <a:r>
              <a:rPr lang="ru-RU" b="0" dirty="0"/>
              <a:t>Разработка </a:t>
            </a:r>
            <a:r>
              <a:rPr lang="ru-RU" b="0" dirty="0" err="1"/>
              <a:t>онтокарт</a:t>
            </a:r>
            <a:endParaRPr lang="ru-RU" b="0" dirty="0"/>
          </a:p>
          <a:p>
            <a:r>
              <a:rPr lang="ru-RU" b="0" dirty="0"/>
              <a:t>Согласование </a:t>
            </a:r>
            <a:r>
              <a:rPr lang="ru-RU" b="0" dirty="0" err="1"/>
              <a:t>онтокарт</a:t>
            </a:r>
            <a:endParaRPr lang="ru-RU" b="0" dirty="0"/>
          </a:p>
          <a:p>
            <a:r>
              <a:rPr lang="ru-RU" b="0" dirty="0"/>
              <a:t>Междисциплинарные взаимодействия</a:t>
            </a:r>
          </a:p>
        </p:txBody>
      </p:sp>
      <p:sp>
        <p:nvSpPr>
          <p:cNvPr id="6" name="Объект 4">
            <a:extLst>
              <a:ext uri="{FF2B5EF4-FFF2-40B4-BE49-F238E27FC236}">
                <a16:creationId xmlns:a16="http://schemas.microsoft.com/office/drawing/2014/main" id="{28EC13D9-5721-43E9-8BF1-C1065CF2531B}"/>
              </a:ext>
            </a:extLst>
          </p:cNvPr>
          <p:cNvSpPr txBox="1">
            <a:spLocks/>
          </p:cNvSpPr>
          <p:nvPr/>
        </p:nvSpPr>
        <p:spPr bwMode="auto">
          <a:xfrm>
            <a:off x="6791417" y="1822125"/>
            <a:ext cx="1313896" cy="339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000" tIns="180000" rIns="108000" bIns="180000" numCol="1" anchor="t" anchorCtr="0" compatLnSpc="1">
            <a:prstTxWarp prst="textNoShape">
              <a:avLst/>
            </a:prstTxWarp>
            <a:spAutoFit/>
          </a:bodyPr>
          <a:lstStyle>
            <a:lvl1pPr marL="233363" indent="-233363" algn="l" rtl="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Font typeface="Wingdings 3"/>
              <a:buChar char="}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25425" algn="l" rtl="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+mn-lt"/>
              </a:defRPr>
            </a:lvl2pPr>
            <a:lvl3pPr marL="915988" indent="-228600" algn="l" rtl="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600" b="1">
                <a:solidFill>
                  <a:schemeClr val="tx1"/>
                </a:solidFill>
                <a:latin typeface="+mn-lt"/>
              </a:defRPr>
            </a:lvl3pPr>
            <a:lvl4pPr marL="1201738" indent="-17145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1430338" indent="-1143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+mn-lt"/>
              </a:defRPr>
            </a:lvl5pPr>
            <a:lvl6pPr marL="1887538" indent="-114300" algn="l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+mn-lt"/>
              </a:defRPr>
            </a:lvl6pPr>
            <a:lvl7pPr marL="2344738" indent="-114300" algn="l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+mn-lt"/>
              </a:defRPr>
            </a:lvl7pPr>
            <a:lvl8pPr marL="2801938" indent="-114300" algn="l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+mn-lt"/>
              </a:defRPr>
            </a:lvl8pPr>
            <a:lvl9pPr marL="3259138" indent="-114300" algn="l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800" b="0" kern="0" dirty="0"/>
              <a:t>Слайд 4</a:t>
            </a:r>
            <a:br>
              <a:rPr lang="ru-RU" sz="1800" b="0" kern="0" dirty="0"/>
            </a:br>
            <a:endParaRPr lang="ru-RU" sz="1800" b="0" kern="0" dirty="0"/>
          </a:p>
          <a:p>
            <a:pPr marL="0" indent="0">
              <a:buNone/>
            </a:pPr>
            <a:r>
              <a:rPr lang="ru-RU" sz="1800" b="0" kern="0" dirty="0"/>
              <a:t>Слайд 5</a:t>
            </a:r>
          </a:p>
          <a:p>
            <a:pPr marL="0" indent="0">
              <a:buNone/>
            </a:pPr>
            <a:r>
              <a:rPr lang="ru-RU" sz="1800" b="0" kern="0" dirty="0"/>
              <a:t>Слайд 6</a:t>
            </a:r>
          </a:p>
          <a:p>
            <a:pPr marL="0" indent="0">
              <a:buNone/>
            </a:pPr>
            <a:r>
              <a:rPr lang="ru-RU" sz="1800" b="0" kern="0" dirty="0"/>
              <a:t>Слайд 7</a:t>
            </a:r>
          </a:p>
          <a:p>
            <a:pPr marL="0" indent="0">
              <a:buNone/>
            </a:pPr>
            <a:r>
              <a:rPr lang="ru-RU" sz="1800" b="0" kern="0" dirty="0"/>
              <a:t>Слайд 9</a:t>
            </a:r>
          </a:p>
          <a:p>
            <a:pPr marL="0" indent="0">
              <a:buNone/>
            </a:pPr>
            <a:r>
              <a:rPr lang="ru-RU" sz="1800" b="0" kern="0" dirty="0"/>
              <a:t>Слайд 13</a:t>
            </a:r>
          </a:p>
        </p:txBody>
      </p:sp>
    </p:spTree>
    <p:extLst>
      <p:ext uri="{BB962C8B-B14F-4D97-AF65-F5344CB8AC3E}">
        <p14:creationId xmlns:p14="http://schemas.microsoft.com/office/powerpoint/2010/main" val="290242789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E1E247C-1880-4143-89AF-8EDB3A9C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254182"/>
            <a:ext cx="7983537" cy="1071062"/>
          </a:xfrm>
        </p:spPr>
        <p:txBody>
          <a:bodyPr/>
          <a:lstStyle/>
          <a:p>
            <a:r>
              <a:rPr lang="ru-RU" dirty="0"/>
              <a:t>Модель компетенций системного инженера для использования ТРИЗ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D72770-DA35-46B8-9880-0410B20616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20" t="-1560" r="462" b="6288"/>
          <a:stretch/>
        </p:blipFill>
        <p:spPr>
          <a:xfrm>
            <a:off x="5563858" y="1613810"/>
            <a:ext cx="3388481" cy="33518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29DCB6-E8B9-4C2D-A68A-60DBF7F4C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1997403"/>
            <a:ext cx="5554980" cy="372618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1E57BA-4F8E-496E-9F0E-3AB3607482F5}"/>
              </a:ext>
            </a:extLst>
          </p:cNvPr>
          <p:cNvSpPr/>
          <p:nvPr/>
        </p:nvSpPr>
        <p:spPr>
          <a:xfrm>
            <a:off x="6384695" y="6115169"/>
            <a:ext cx="2567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4"/>
              </a:rPr>
              <a:t>Система "Икар и Дедал" (I&amp;D)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53084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80326AC-96BB-448E-AE42-DDCCFCD7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 ролей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BB872-9A77-49FA-AC07-4C678D3D88AA}"/>
              </a:ext>
            </a:extLst>
          </p:cNvPr>
          <p:cNvSpPr txBox="1"/>
          <p:nvPr/>
        </p:nvSpPr>
        <p:spPr>
          <a:xfrm>
            <a:off x="1627925" y="3687082"/>
            <a:ext cx="5847074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 startAt="2"/>
            </a:pPr>
            <a:r>
              <a:rPr lang="ru-RU" sz="1800" dirty="0"/>
              <a:t>Эксперты. Согласуют разработанный прототип</a:t>
            </a:r>
          </a:p>
          <a:p>
            <a:pPr algn="l"/>
            <a:r>
              <a:rPr lang="ru-RU" sz="1800" dirty="0"/>
              <a:t>	</a:t>
            </a:r>
            <a:r>
              <a:rPr lang="ru-RU" sz="1600" dirty="0"/>
              <a:t>Неопределенны</a:t>
            </a:r>
            <a:endParaRPr lang="ru-RU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B40AEB-7479-4462-B379-C6BDF27BAFC7}"/>
              </a:ext>
            </a:extLst>
          </p:cNvPr>
          <p:cNvSpPr txBox="1"/>
          <p:nvPr/>
        </p:nvSpPr>
        <p:spPr>
          <a:xfrm>
            <a:off x="1627926" y="1732546"/>
            <a:ext cx="7206143" cy="121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ru-RU" sz="1800" dirty="0"/>
              <a:t>Разработчик. Разрабатывают прототип </a:t>
            </a:r>
            <a:r>
              <a:rPr lang="ru-RU" sz="1800" dirty="0" err="1"/>
              <a:t>Онтокарты</a:t>
            </a:r>
            <a:endParaRPr lang="en-US" sz="1800" dirty="0"/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ru-RU" sz="1600" dirty="0"/>
              <a:t>Рубин М.С., Москва;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ru-RU" sz="1600" dirty="0"/>
              <a:t>Щедрин Н.А., Москва;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ru-RU" sz="1600" dirty="0" err="1"/>
              <a:t>Курьян</a:t>
            </a:r>
            <a:r>
              <a:rPr lang="ru-RU" sz="1600" dirty="0"/>
              <a:t> А.Г., Минск.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909667-9819-4738-B668-C6F65059A2E3}"/>
              </a:ext>
            </a:extLst>
          </p:cNvPr>
          <p:cNvSpPr txBox="1"/>
          <p:nvPr/>
        </p:nvSpPr>
        <p:spPr>
          <a:xfrm>
            <a:off x="1627924" y="4943662"/>
            <a:ext cx="5926973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 startAt="3"/>
            </a:pPr>
            <a:r>
              <a:rPr lang="ru-RU" sz="1800" dirty="0"/>
              <a:t>Наблюдатели. Обсуждают созданные </a:t>
            </a:r>
            <a:r>
              <a:rPr lang="ru-RU" sz="1800" dirty="0" err="1"/>
              <a:t>Онтокарты</a:t>
            </a:r>
            <a:endParaRPr lang="ru-RU" sz="1800" dirty="0"/>
          </a:p>
          <a:p>
            <a:pPr algn="l"/>
            <a:r>
              <a:rPr lang="ru-RU" sz="1800" dirty="0"/>
              <a:t>	</a:t>
            </a:r>
            <a:r>
              <a:rPr lang="ru-RU" sz="1600" dirty="0"/>
              <a:t>Посетители сайта  </a:t>
            </a:r>
            <a:r>
              <a:rPr lang="en-US" sz="1600" dirty="0">
                <a:solidFill>
                  <a:schemeClr val="accent6"/>
                </a:solidFill>
              </a:rPr>
              <a:t>https://triz-summit.ru/ </a:t>
            </a:r>
            <a:endParaRPr lang="ru-RU" sz="1800" dirty="0">
              <a:solidFill>
                <a:schemeClr val="accent6"/>
              </a:solidFill>
            </a:endParaRPr>
          </a:p>
        </p:txBody>
      </p:sp>
      <p:pic>
        <p:nvPicPr>
          <p:cNvPr id="9" name="Рисунок 8" descr="Строитель">
            <a:extLst>
              <a:ext uri="{FF2B5EF4-FFF2-40B4-BE49-F238E27FC236}">
                <a16:creationId xmlns:a16="http://schemas.microsoft.com/office/drawing/2014/main" id="{5374D448-ED68-4E26-86B0-D89D86365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524" y="1467300"/>
            <a:ext cx="914400" cy="914400"/>
          </a:xfrm>
          <a:prstGeom prst="rect">
            <a:avLst/>
          </a:prstGeom>
        </p:spPr>
      </p:pic>
      <p:pic>
        <p:nvPicPr>
          <p:cNvPr id="10" name="Рисунок 9" descr="Офисный работник">
            <a:extLst>
              <a:ext uri="{FF2B5EF4-FFF2-40B4-BE49-F238E27FC236}">
                <a16:creationId xmlns:a16="http://schemas.microsoft.com/office/drawing/2014/main" id="{0FD9D6C6-FC63-4597-BBA5-F0A61F67AD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88" y="4671128"/>
            <a:ext cx="914400" cy="914400"/>
          </a:xfrm>
          <a:prstGeom prst="rect">
            <a:avLst/>
          </a:prstGeom>
        </p:spPr>
      </p:pic>
      <p:pic>
        <p:nvPicPr>
          <p:cNvPr id="11" name="Рисунок 10" descr="Судья">
            <a:extLst>
              <a:ext uri="{FF2B5EF4-FFF2-40B4-BE49-F238E27FC236}">
                <a16:creationId xmlns:a16="http://schemas.microsoft.com/office/drawing/2014/main" id="{E0F1B406-3529-4F63-B50E-191FA73630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9288" y="3393073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A0A592-C67B-47BA-BE70-F511BC977E30}"/>
              </a:ext>
            </a:extLst>
          </p:cNvPr>
          <p:cNvSpPr txBox="1"/>
          <p:nvPr/>
        </p:nvSpPr>
        <p:spPr>
          <a:xfrm>
            <a:off x="2414726" y="2983106"/>
            <a:ext cx="4918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/>
              <a:t>+ 3 человека подключатся в ближайшее время (Германия, Россия, Белоруссия) </a:t>
            </a:r>
          </a:p>
        </p:txBody>
      </p:sp>
    </p:spTree>
    <p:extLst>
      <p:ext uri="{BB962C8B-B14F-4D97-AF65-F5344CB8AC3E}">
        <p14:creationId xmlns:p14="http://schemas.microsoft.com/office/powerpoint/2010/main" val="144393004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трелка: развернутая 27">
            <a:extLst>
              <a:ext uri="{FF2B5EF4-FFF2-40B4-BE49-F238E27FC236}">
                <a16:creationId xmlns:a16="http://schemas.microsoft.com/office/drawing/2014/main" id="{AFD44C39-279F-4EB9-88C5-D4D8F961A811}"/>
              </a:ext>
            </a:extLst>
          </p:cNvPr>
          <p:cNvSpPr/>
          <p:nvPr/>
        </p:nvSpPr>
        <p:spPr bwMode="auto">
          <a:xfrm rot="5400000" flipV="1">
            <a:off x="2431383" y="4234766"/>
            <a:ext cx="1539442" cy="1192737"/>
          </a:xfrm>
          <a:prstGeom prst="uturnArrow">
            <a:avLst>
              <a:gd name="adj1" fmla="val 26182"/>
              <a:gd name="adj2" fmla="val 12347"/>
              <a:gd name="adj3" fmla="val 13091"/>
              <a:gd name="adj4" fmla="val 64534"/>
              <a:gd name="adj5" fmla="val 100000"/>
            </a:avLst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rgbClr val="72866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Стрелка: развернутая 1">
            <a:extLst>
              <a:ext uri="{FF2B5EF4-FFF2-40B4-BE49-F238E27FC236}">
                <a16:creationId xmlns:a16="http://schemas.microsoft.com/office/drawing/2014/main" id="{AA54B311-C40E-4D17-A26F-C7C971E6B512}"/>
              </a:ext>
            </a:extLst>
          </p:cNvPr>
          <p:cNvSpPr/>
          <p:nvPr/>
        </p:nvSpPr>
        <p:spPr bwMode="auto">
          <a:xfrm rot="5400000">
            <a:off x="7248222" y="2975569"/>
            <a:ext cx="1539440" cy="1192737"/>
          </a:xfrm>
          <a:prstGeom prst="uturnArrow">
            <a:avLst>
              <a:gd name="adj1" fmla="val 26182"/>
              <a:gd name="adj2" fmla="val 12347"/>
              <a:gd name="adj3" fmla="val 13091"/>
              <a:gd name="adj4" fmla="val 64534"/>
              <a:gd name="adj5" fmla="val 100000"/>
            </a:avLst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rgbClr val="72866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80326AC-96BB-448E-AE42-DDCCFCD7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разработки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FB8C21-4545-44FB-84DB-C8DEA6E3383B}"/>
              </a:ext>
            </a:extLst>
          </p:cNvPr>
          <p:cNvSpPr txBox="1"/>
          <p:nvPr/>
        </p:nvSpPr>
        <p:spPr>
          <a:xfrm>
            <a:off x="236724" y="2063552"/>
            <a:ext cx="16719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/>
              <a:t>1. Формирование</a:t>
            </a:r>
            <a:r>
              <a:rPr lang="en-US" sz="1400" dirty="0"/>
              <a:t> </a:t>
            </a:r>
            <a:r>
              <a:rPr lang="ru-RU" sz="1400" dirty="0"/>
              <a:t>команды разработчиков </a:t>
            </a:r>
          </a:p>
        </p:txBody>
      </p:sp>
      <p:sp>
        <p:nvSpPr>
          <p:cNvPr id="7" name="Стрелка: пятиугольник 6">
            <a:extLst>
              <a:ext uri="{FF2B5EF4-FFF2-40B4-BE49-F238E27FC236}">
                <a16:creationId xmlns:a16="http://schemas.microsoft.com/office/drawing/2014/main" id="{3EDFB2C4-2D2A-4AB5-845D-71F56651F7F4}"/>
              </a:ext>
            </a:extLst>
          </p:cNvPr>
          <p:cNvSpPr/>
          <p:nvPr/>
        </p:nvSpPr>
        <p:spPr>
          <a:xfrm>
            <a:off x="299641" y="2802216"/>
            <a:ext cx="1609058" cy="2970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id="{276FAC3C-3473-485C-A1BE-7C19E0BE7761}"/>
              </a:ext>
            </a:extLst>
          </p:cNvPr>
          <p:cNvSpPr/>
          <p:nvPr/>
        </p:nvSpPr>
        <p:spPr>
          <a:xfrm>
            <a:off x="1830348" y="2802216"/>
            <a:ext cx="1585521" cy="29707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84103D-3A5A-4A83-9C73-E73E5AAF879E}"/>
              </a:ext>
            </a:extLst>
          </p:cNvPr>
          <p:cNvSpPr txBox="1"/>
          <p:nvPr/>
        </p:nvSpPr>
        <p:spPr>
          <a:xfrm>
            <a:off x="1830348" y="2063552"/>
            <a:ext cx="15855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/>
              <a:t>2. Определение процедур взаимодействия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2FDE0B-93A7-4DBA-AD2A-E73B99B34A28}"/>
              </a:ext>
            </a:extLst>
          </p:cNvPr>
          <p:cNvSpPr txBox="1"/>
          <p:nvPr/>
        </p:nvSpPr>
        <p:spPr>
          <a:xfrm>
            <a:off x="3340165" y="2067483"/>
            <a:ext cx="1729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/>
              <a:t>3. Разработка чернового варианта в </a:t>
            </a:r>
            <a:r>
              <a:rPr lang="en-US" sz="1400" dirty="0" err="1"/>
              <a:t>Cmap</a:t>
            </a:r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1BBB61-C6D2-425F-AB8A-68C95B89B527}"/>
              </a:ext>
            </a:extLst>
          </p:cNvPr>
          <p:cNvSpPr txBox="1"/>
          <p:nvPr/>
        </p:nvSpPr>
        <p:spPr>
          <a:xfrm>
            <a:off x="4991737" y="2063552"/>
            <a:ext cx="1100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4. </a:t>
            </a:r>
            <a:r>
              <a:rPr lang="ru-RU" sz="1400" dirty="0"/>
              <a:t>Перенос карты в </a:t>
            </a:r>
            <a:r>
              <a:rPr lang="en-US" sz="1400" dirty="0"/>
              <a:t>OSA</a:t>
            </a:r>
            <a:endParaRPr lang="ru-RU" sz="1400" dirty="0"/>
          </a:p>
        </p:txBody>
      </p:sp>
      <p:sp>
        <p:nvSpPr>
          <p:cNvPr id="17" name="Стрелка: шеврон 16">
            <a:extLst>
              <a:ext uri="{FF2B5EF4-FFF2-40B4-BE49-F238E27FC236}">
                <a16:creationId xmlns:a16="http://schemas.microsoft.com/office/drawing/2014/main" id="{8D095269-5473-4D79-AC6C-7C3CD956FA80}"/>
              </a:ext>
            </a:extLst>
          </p:cNvPr>
          <p:cNvSpPr/>
          <p:nvPr/>
        </p:nvSpPr>
        <p:spPr>
          <a:xfrm>
            <a:off x="3340165" y="2802216"/>
            <a:ext cx="1729792" cy="29707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: шеврон 17">
            <a:extLst>
              <a:ext uri="{FF2B5EF4-FFF2-40B4-BE49-F238E27FC236}">
                <a16:creationId xmlns:a16="http://schemas.microsoft.com/office/drawing/2014/main" id="{FCD6A122-F37B-46A9-8EF2-AA0E662AF3FE}"/>
              </a:ext>
            </a:extLst>
          </p:cNvPr>
          <p:cNvSpPr/>
          <p:nvPr/>
        </p:nvSpPr>
        <p:spPr>
          <a:xfrm>
            <a:off x="4991737" y="2802216"/>
            <a:ext cx="1100352" cy="29707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: шеврон 18">
            <a:extLst>
              <a:ext uri="{FF2B5EF4-FFF2-40B4-BE49-F238E27FC236}">
                <a16:creationId xmlns:a16="http://schemas.microsoft.com/office/drawing/2014/main" id="{E52B1B2A-A994-4A63-9AA9-E2C101636BBB}"/>
              </a:ext>
            </a:extLst>
          </p:cNvPr>
          <p:cNvSpPr/>
          <p:nvPr/>
        </p:nvSpPr>
        <p:spPr>
          <a:xfrm>
            <a:off x="6012190" y="2802216"/>
            <a:ext cx="1542707" cy="29707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E9000F-4848-4E05-B1DA-3B31EFC90870}"/>
              </a:ext>
            </a:extLst>
          </p:cNvPr>
          <p:cNvSpPr txBox="1"/>
          <p:nvPr/>
        </p:nvSpPr>
        <p:spPr>
          <a:xfrm>
            <a:off x="6012190" y="2067483"/>
            <a:ext cx="16557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/>
              <a:t>5. Согласование карты с командой разработчиков</a:t>
            </a:r>
          </a:p>
        </p:txBody>
      </p:sp>
      <p:sp>
        <p:nvSpPr>
          <p:cNvPr id="21" name="Стрелка: шеврон 20">
            <a:extLst>
              <a:ext uri="{FF2B5EF4-FFF2-40B4-BE49-F238E27FC236}">
                <a16:creationId xmlns:a16="http://schemas.microsoft.com/office/drawing/2014/main" id="{ED6CEB28-CCD1-419E-9BAB-FF9B177775F4}"/>
              </a:ext>
            </a:extLst>
          </p:cNvPr>
          <p:cNvSpPr/>
          <p:nvPr/>
        </p:nvSpPr>
        <p:spPr>
          <a:xfrm rot="10800000">
            <a:off x="6035403" y="4044586"/>
            <a:ext cx="1655767" cy="29707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04A900-6085-411F-B85A-9B157F93EF5E}"/>
              </a:ext>
            </a:extLst>
          </p:cNvPr>
          <p:cNvSpPr txBox="1"/>
          <p:nvPr/>
        </p:nvSpPr>
        <p:spPr>
          <a:xfrm>
            <a:off x="6174743" y="3322749"/>
            <a:ext cx="16908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/>
              <a:t>6. Создание страницы карты на</a:t>
            </a:r>
            <a:r>
              <a:rPr lang="en-US" sz="1400" dirty="0"/>
              <a:t> triz-summit.ru</a:t>
            </a:r>
            <a:endParaRPr lang="ru-RU" sz="1400" dirty="0"/>
          </a:p>
        </p:txBody>
      </p:sp>
      <p:sp>
        <p:nvSpPr>
          <p:cNvPr id="23" name="Стрелка: шеврон 22">
            <a:extLst>
              <a:ext uri="{FF2B5EF4-FFF2-40B4-BE49-F238E27FC236}">
                <a16:creationId xmlns:a16="http://schemas.microsoft.com/office/drawing/2014/main" id="{C4D96781-9141-47BE-AF82-9B2DD79EC7DA}"/>
              </a:ext>
            </a:extLst>
          </p:cNvPr>
          <p:cNvSpPr/>
          <p:nvPr/>
        </p:nvSpPr>
        <p:spPr>
          <a:xfrm rot="10800000">
            <a:off x="4602543" y="4044586"/>
            <a:ext cx="1509816" cy="29707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FA8D6C-EF2C-44E2-A5F5-5D10A89CACF1}"/>
              </a:ext>
            </a:extLst>
          </p:cNvPr>
          <p:cNvSpPr txBox="1"/>
          <p:nvPr/>
        </p:nvSpPr>
        <p:spPr>
          <a:xfrm>
            <a:off x="4708993" y="3322749"/>
            <a:ext cx="15919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7. </a:t>
            </a:r>
            <a:r>
              <a:rPr lang="ru-RU" sz="1400" dirty="0"/>
              <a:t>Наполнение страницы сайта, глоссария</a:t>
            </a:r>
          </a:p>
        </p:txBody>
      </p:sp>
      <p:sp>
        <p:nvSpPr>
          <p:cNvPr id="25" name="Стрелка: развернутая 24">
            <a:extLst>
              <a:ext uri="{FF2B5EF4-FFF2-40B4-BE49-F238E27FC236}">
                <a16:creationId xmlns:a16="http://schemas.microsoft.com/office/drawing/2014/main" id="{4C601C7E-1C1C-4DEB-B4AD-C91714DE2C2E}"/>
              </a:ext>
            </a:extLst>
          </p:cNvPr>
          <p:cNvSpPr/>
          <p:nvPr/>
        </p:nvSpPr>
        <p:spPr bwMode="auto">
          <a:xfrm rot="16200000">
            <a:off x="2431382" y="2975569"/>
            <a:ext cx="1539442" cy="1192737"/>
          </a:xfrm>
          <a:prstGeom prst="uturnArrow">
            <a:avLst>
              <a:gd name="adj1" fmla="val 26182"/>
              <a:gd name="adj2" fmla="val 12347"/>
              <a:gd name="adj3" fmla="val 13091"/>
              <a:gd name="adj4" fmla="val 64534"/>
              <a:gd name="adj5" fmla="val 100000"/>
            </a:avLst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rgbClr val="72866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Стрелка: шеврон 25">
            <a:extLst>
              <a:ext uri="{FF2B5EF4-FFF2-40B4-BE49-F238E27FC236}">
                <a16:creationId xmlns:a16="http://schemas.microsoft.com/office/drawing/2014/main" id="{F235E036-4E54-4B82-8063-1883468A0211}"/>
              </a:ext>
            </a:extLst>
          </p:cNvPr>
          <p:cNvSpPr/>
          <p:nvPr/>
        </p:nvSpPr>
        <p:spPr>
          <a:xfrm rot="10800000">
            <a:off x="3182879" y="4049815"/>
            <a:ext cx="1499480" cy="29707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ED6400-5D2E-469A-B052-9A236041E56F}"/>
              </a:ext>
            </a:extLst>
          </p:cNvPr>
          <p:cNvSpPr txBox="1"/>
          <p:nvPr/>
        </p:nvSpPr>
        <p:spPr>
          <a:xfrm>
            <a:off x="3182880" y="3328323"/>
            <a:ext cx="15261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/>
              <a:t>8. Обсуждение и редактирование</a:t>
            </a:r>
          </a:p>
        </p:txBody>
      </p:sp>
      <p:sp>
        <p:nvSpPr>
          <p:cNvPr id="29" name="Стрелка: шеврон 28">
            <a:extLst>
              <a:ext uri="{FF2B5EF4-FFF2-40B4-BE49-F238E27FC236}">
                <a16:creationId xmlns:a16="http://schemas.microsoft.com/office/drawing/2014/main" id="{6A67FBBA-FEEC-4F32-8EC5-70B55121B434}"/>
              </a:ext>
            </a:extLst>
          </p:cNvPr>
          <p:cNvSpPr/>
          <p:nvPr/>
        </p:nvSpPr>
        <p:spPr>
          <a:xfrm>
            <a:off x="3415868" y="5303784"/>
            <a:ext cx="1575869" cy="30867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9B0EF1-FBBF-4FBA-B904-CCC565CF8D49}"/>
              </a:ext>
            </a:extLst>
          </p:cNvPr>
          <p:cNvSpPr txBox="1"/>
          <p:nvPr/>
        </p:nvSpPr>
        <p:spPr>
          <a:xfrm>
            <a:off x="3415867" y="4704302"/>
            <a:ext cx="1509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/>
              <a:t>9. Подключение экспертов</a:t>
            </a:r>
          </a:p>
        </p:txBody>
      </p:sp>
      <p:sp>
        <p:nvSpPr>
          <p:cNvPr id="31" name="Стрелка: шеврон 30">
            <a:extLst>
              <a:ext uri="{FF2B5EF4-FFF2-40B4-BE49-F238E27FC236}">
                <a16:creationId xmlns:a16="http://schemas.microsoft.com/office/drawing/2014/main" id="{6ABE050A-0AA7-4ED5-B3D9-F6AAAF7EDF28}"/>
              </a:ext>
            </a:extLst>
          </p:cNvPr>
          <p:cNvSpPr/>
          <p:nvPr/>
        </p:nvSpPr>
        <p:spPr>
          <a:xfrm>
            <a:off x="4906394" y="5303784"/>
            <a:ext cx="1655767" cy="30867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6DCCA8-B3B2-4ED0-942E-D1A25CE16189}"/>
              </a:ext>
            </a:extLst>
          </p:cNvPr>
          <p:cNvSpPr txBox="1"/>
          <p:nvPr/>
        </p:nvSpPr>
        <p:spPr>
          <a:xfrm>
            <a:off x="4906394" y="4704302"/>
            <a:ext cx="1655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/>
              <a:t>10. Согласование карт, глоссария</a:t>
            </a:r>
          </a:p>
        </p:txBody>
      </p:sp>
      <p:sp>
        <p:nvSpPr>
          <p:cNvPr id="33" name="Стрелка: шеврон 32">
            <a:extLst>
              <a:ext uri="{FF2B5EF4-FFF2-40B4-BE49-F238E27FC236}">
                <a16:creationId xmlns:a16="http://schemas.microsoft.com/office/drawing/2014/main" id="{42D505DE-F51D-43B1-A9B0-1D247E28EB66}"/>
              </a:ext>
            </a:extLst>
          </p:cNvPr>
          <p:cNvSpPr/>
          <p:nvPr/>
        </p:nvSpPr>
        <p:spPr>
          <a:xfrm>
            <a:off x="6482263" y="5303784"/>
            <a:ext cx="1687161" cy="30867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76F9A7-3742-4645-9669-1BBAD4FFFD66}"/>
              </a:ext>
            </a:extLst>
          </p:cNvPr>
          <p:cNvSpPr txBox="1"/>
          <p:nvPr/>
        </p:nvSpPr>
        <p:spPr>
          <a:xfrm>
            <a:off x="6482263" y="4721193"/>
            <a:ext cx="1655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/>
              <a:t>11. Обсуждение с наблюдателями</a:t>
            </a:r>
          </a:p>
        </p:txBody>
      </p:sp>
      <p:pic>
        <p:nvPicPr>
          <p:cNvPr id="35" name="Рисунок 34" descr="Строитель">
            <a:extLst>
              <a:ext uri="{FF2B5EF4-FFF2-40B4-BE49-F238E27FC236}">
                <a16:creationId xmlns:a16="http://schemas.microsoft.com/office/drawing/2014/main" id="{3FECE8F8-EB97-4D39-83DB-72FA266ED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460" y="2740913"/>
            <a:ext cx="470584" cy="470584"/>
          </a:xfrm>
          <a:prstGeom prst="rect">
            <a:avLst/>
          </a:prstGeom>
        </p:spPr>
      </p:pic>
      <p:pic>
        <p:nvPicPr>
          <p:cNvPr id="36" name="Рисунок 35" descr="Судья">
            <a:extLst>
              <a:ext uri="{FF2B5EF4-FFF2-40B4-BE49-F238E27FC236}">
                <a16:creationId xmlns:a16="http://schemas.microsoft.com/office/drawing/2014/main" id="{1167CA22-B465-4C0F-9929-35F6C7A25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1543" y="5227522"/>
            <a:ext cx="498110" cy="498110"/>
          </a:xfrm>
          <a:prstGeom prst="rect">
            <a:avLst/>
          </a:prstGeom>
        </p:spPr>
      </p:pic>
      <p:pic>
        <p:nvPicPr>
          <p:cNvPr id="37" name="Рисунок 36" descr="Строитель">
            <a:extLst>
              <a:ext uri="{FF2B5EF4-FFF2-40B4-BE49-F238E27FC236}">
                <a16:creationId xmlns:a16="http://schemas.microsoft.com/office/drawing/2014/main" id="{8AEDA6EE-BD8A-4793-AFA2-9B18582C3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8552" y="5227522"/>
            <a:ext cx="498110" cy="498110"/>
          </a:xfrm>
          <a:prstGeom prst="rect">
            <a:avLst/>
          </a:prstGeom>
        </p:spPr>
      </p:pic>
      <p:pic>
        <p:nvPicPr>
          <p:cNvPr id="38" name="Рисунок 37" descr="Судья">
            <a:extLst>
              <a:ext uri="{FF2B5EF4-FFF2-40B4-BE49-F238E27FC236}">
                <a16:creationId xmlns:a16="http://schemas.microsoft.com/office/drawing/2014/main" id="{17532036-5F3D-4098-A3E3-F7FE43187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93148" y="5223002"/>
            <a:ext cx="498110" cy="498110"/>
          </a:xfrm>
          <a:prstGeom prst="rect">
            <a:avLst/>
          </a:prstGeom>
        </p:spPr>
      </p:pic>
      <p:pic>
        <p:nvPicPr>
          <p:cNvPr id="39" name="Рисунок 38" descr="Строитель">
            <a:extLst>
              <a:ext uri="{FF2B5EF4-FFF2-40B4-BE49-F238E27FC236}">
                <a16:creationId xmlns:a16="http://schemas.microsoft.com/office/drawing/2014/main" id="{17943664-3E75-4E5D-8B83-BF4A443D6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20157" y="5223002"/>
            <a:ext cx="498110" cy="498110"/>
          </a:xfrm>
          <a:prstGeom prst="rect">
            <a:avLst/>
          </a:prstGeom>
        </p:spPr>
      </p:pic>
      <p:pic>
        <p:nvPicPr>
          <p:cNvPr id="40" name="Рисунок 39" descr="Офисный работник">
            <a:extLst>
              <a:ext uri="{FF2B5EF4-FFF2-40B4-BE49-F238E27FC236}">
                <a16:creationId xmlns:a16="http://schemas.microsoft.com/office/drawing/2014/main" id="{34A6E111-2E19-4632-8F25-3FE5D30D99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42114" y="5223002"/>
            <a:ext cx="498111" cy="49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0601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B3ABE0C-04BE-41E3-8DE2-8F4C647E2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80" y="3429000"/>
            <a:ext cx="3300251" cy="309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19F0A74-50BF-4E87-AC43-BBD9B93D9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309581"/>
            <a:ext cx="7983537" cy="960263"/>
          </a:xfrm>
        </p:spPr>
        <p:txBody>
          <a:bodyPr/>
          <a:lstStyle/>
          <a:p>
            <a:r>
              <a:rPr lang="ru-RU" dirty="0"/>
              <a:t>Разработка </a:t>
            </a:r>
            <a:r>
              <a:rPr lang="ru-RU" dirty="0" err="1"/>
              <a:t>онтокарт</a:t>
            </a:r>
            <a:br>
              <a:rPr lang="ru-RU" dirty="0"/>
            </a:br>
            <a:r>
              <a:rPr lang="ru-RU" sz="2400" dirty="0"/>
              <a:t>От </a:t>
            </a:r>
            <a:r>
              <a:rPr lang="en-US" sz="2400" dirty="0" err="1"/>
              <a:t>Cmap</a:t>
            </a:r>
            <a:r>
              <a:rPr lang="en-US" sz="2400" dirty="0"/>
              <a:t> </a:t>
            </a:r>
            <a:r>
              <a:rPr lang="ru-RU" sz="2400" dirty="0"/>
              <a:t>к </a:t>
            </a:r>
            <a:r>
              <a:rPr lang="en-US" sz="2400" dirty="0"/>
              <a:t>OSA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C3E48D-3A66-4770-BCE6-13A10C775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80" y="1249833"/>
            <a:ext cx="2463074" cy="1988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FAFD94B5-37FC-4792-8BFF-2AE5682EEC86}"/>
              </a:ext>
            </a:extLst>
          </p:cNvPr>
          <p:cNvSpPr/>
          <p:nvPr/>
        </p:nvSpPr>
        <p:spPr bwMode="auto">
          <a:xfrm rot="1431233">
            <a:off x="3850426" y="2263400"/>
            <a:ext cx="408373" cy="40837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5C277F-50EE-4BE7-8C1B-ED66ED5C8F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83" r="19806"/>
          <a:stretch/>
        </p:blipFill>
        <p:spPr>
          <a:xfrm>
            <a:off x="4572000" y="1908700"/>
            <a:ext cx="4335020" cy="304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415C25C0-600B-4C30-B5E7-48BD548AD298}"/>
              </a:ext>
            </a:extLst>
          </p:cNvPr>
          <p:cNvSpPr/>
          <p:nvPr/>
        </p:nvSpPr>
        <p:spPr bwMode="auto">
          <a:xfrm rot="20168767" flipH="1">
            <a:off x="3850427" y="4123205"/>
            <a:ext cx="408373" cy="40837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79D83BD-C1F6-4DC5-B318-8BFB036B14A5}"/>
              </a:ext>
            </a:extLst>
          </p:cNvPr>
          <p:cNvSpPr/>
          <p:nvPr/>
        </p:nvSpPr>
        <p:spPr bwMode="auto">
          <a:xfrm>
            <a:off x="2478112" y="1062288"/>
            <a:ext cx="443884" cy="4438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F89553-A307-40FE-9392-64C4A1F6470A}"/>
              </a:ext>
            </a:extLst>
          </p:cNvPr>
          <p:cNvSpPr txBox="1"/>
          <p:nvPr/>
        </p:nvSpPr>
        <p:spPr>
          <a:xfrm>
            <a:off x="2518062" y="1130341"/>
            <a:ext cx="363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1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00E3530-1153-4740-9A4A-E215E1522BAB}"/>
              </a:ext>
            </a:extLst>
          </p:cNvPr>
          <p:cNvSpPr/>
          <p:nvPr/>
        </p:nvSpPr>
        <p:spPr bwMode="auto">
          <a:xfrm>
            <a:off x="4412455" y="1822438"/>
            <a:ext cx="443884" cy="4438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DED58B-A984-439C-BE0B-C62B4FA3754B}"/>
              </a:ext>
            </a:extLst>
          </p:cNvPr>
          <p:cNvSpPr txBox="1"/>
          <p:nvPr/>
        </p:nvSpPr>
        <p:spPr>
          <a:xfrm>
            <a:off x="4452405" y="1890491"/>
            <a:ext cx="363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2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5AFBBA9-66CA-4B73-8020-84FDA6AC18ED}"/>
              </a:ext>
            </a:extLst>
          </p:cNvPr>
          <p:cNvSpPr/>
          <p:nvPr/>
        </p:nvSpPr>
        <p:spPr bwMode="auto">
          <a:xfrm>
            <a:off x="3192143" y="3338981"/>
            <a:ext cx="443884" cy="4438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D70EEB-191C-4BC1-8EAD-5D9BF361F385}"/>
              </a:ext>
            </a:extLst>
          </p:cNvPr>
          <p:cNvSpPr txBox="1"/>
          <p:nvPr/>
        </p:nvSpPr>
        <p:spPr>
          <a:xfrm>
            <a:off x="3232093" y="3407034"/>
            <a:ext cx="363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5932374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37BA4BE-E216-4773-8C11-0EAEEA4DC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309581"/>
            <a:ext cx="7983537" cy="960263"/>
          </a:xfrm>
        </p:spPr>
        <p:txBody>
          <a:bodyPr/>
          <a:lstStyle/>
          <a:p>
            <a:r>
              <a:rPr lang="ru-RU" dirty="0"/>
              <a:t>Согласование </a:t>
            </a:r>
            <a:r>
              <a:rPr lang="ru-RU" dirty="0" err="1"/>
              <a:t>онтокарт</a:t>
            </a:r>
            <a:br>
              <a:rPr lang="ru-RU" dirty="0"/>
            </a:br>
            <a:r>
              <a:rPr lang="ru-RU" sz="2400" dirty="0"/>
              <a:t>От </a:t>
            </a:r>
            <a:r>
              <a:rPr lang="en-US" sz="2400" dirty="0"/>
              <a:t>OSA </a:t>
            </a:r>
            <a:r>
              <a:rPr lang="ru-RU" sz="2400" dirty="0"/>
              <a:t>к </a:t>
            </a:r>
            <a:r>
              <a:rPr lang="en-US" sz="2400" dirty="0"/>
              <a:t>triz-summit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B890DE-6066-4C25-9586-469364B68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526" y="1269844"/>
            <a:ext cx="6462948" cy="4902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56A589-522A-413A-9033-9899FCAAD3E8}"/>
              </a:ext>
            </a:extLst>
          </p:cNvPr>
          <p:cNvSpPr txBox="1"/>
          <p:nvPr/>
        </p:nvSpPr>
        <p:spPr>
          <a:xfrm>
            <a:off x="3316318" y="6183513"/>
            <a:ext cx="2649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  <a:hlinkClick r:id="rId3"/>
              </a:rPr>
              <a:t>https://triz-summit.ru/</a:t>
            </a:r>
            <a:endParaRPr lang="ru-RU" sz="1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5767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37BA4BE-E216-4773-8C11-0EAEEA4DC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309581"/>
            <a:ext cx="7983537" cy="960263"/>
          </a:xfrm>
        </p:spPr>
        <p:txBody>
          <a:bodyPr/>
          <a:lstStyle/>
          <a:p>
            <a:r>
              <a:rPr lang="ru-RU" dirty="0"/>
              <a:t>Согласование </a:t>
            </a:r>
            <a:r>
              <a:rPr lang="ru-RU" dirty="0" err="1"/>
              <a:t>онтокарт</a:t>
            </a:r>
            <a:br>
              <a:rPr lang="ru-RU" dirty="0"/>
            </a:br>
            <a:r>
              <a:rPr lang="ru-RU" sz="2400" dirty="0"/>
              <a:t>От </a:t>
            </a:r>
            <a:r>
              <a:rPr lang="en-US" sz="2400" dirty="0"/>
              <a:t>OSA </a:t>
            </a:r>
            <a:r>
              <a:rPr lang="ru-RU" sz="2400" dirty="0"/>
              <a:t>к </a:t>
            </a:r>
            <a:r>
              <a:rPr lang="en-US" sz="2400" dirty="0"/>
              <a:t>triz-summit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D6E506-79D3-495E-B980-B2F4E3691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858" y="1577621"/>
            <a:ext cx="5838284" cy="45550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349387-B2A8-4C83-8C49-9600FD7F062B}"/>
              </a:ext>
            </a:extLst>
          </p:cNvPr>
          <p:cNvSpPr txBox="1"/>
          <p:nvPr/>
        </p:nvSpPr>
        <p:spPr>
          <a:xfrm>
            <a:off x="3316318" y="6183513"/>
            <a:ext cx="2649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  <a:hlinkClick r:id="rId3"/>
              </a:rPr>
              <a:t>https://triz-summit.ru/</a:t>
            </a:r>
            <a:endParaRPr lang="ru-RU" sz="1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5980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PT Template NEW">
  <a:themeElements>
    <a:clrScheme name="">
      <a:dk1>
        <a:srgbClr val="000000"/>
      </a:dk1>
      <a:lt1>
        <a:srgbClr val="FFFFFF"/>
      </a:lt1>
      <a:dk2>
        <a:srgbClr val="FFFFFF"/>
      </a:dk2>
      <a:lt2>
        <a:srgbClr val="76767C"/>
      </a:lt2>
      <a:accent1>
        <a:srgbClr val="9DB78B"/>
      </a:accent1>
      <a:accent2>
        <a:srgbClr val="5C6F6A"/>
      </a:accent2>
      <a:accent3>
        <a:srgbClr val="FFFFFF"/>
      </a:accent3>
      <a:accent4>
        <a:srgbClr val="000000"/>
      </a:accent4>
      <a:accent5>
        <a:srgbClr val="CCD8C4"/>
      </a:accent5>
      <a:accent6>
        <a:srgbClr val="53645F"/>
      </a:accent6>
      <a:hlink>
        <a:srgbClr val="496D77"/>
      </a:hlink>
      <a:folHlink>
        <a:srgbClr val="EFBC35"/>
      </a:folHlink>
    </a:clrScheme>
    <a:fontScheme name="PPT Template 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233363" marR="0" indent="-233363" algn="ctr" defTabSz="914400" rtl="0" eaLnBrk="1" fontAlgn="base" latinLnBrk="0" hangingPunct="1">
          <a:lnSpc>
            <a:spcPct val="100000"/>
          </a:lnSpc>
          <a:spcBef>
            <a:spcPct val="15000"/>
          </a:spcBef>
          <a:spcAft>
            <a:spcPct val="0"/>
          </a:spcAft>
          <a:buClr>
            <a:srgbClr val="993300"/>
          </a:buClr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233363" marR="0" indent="-233363" algn="ctr" defTabSz="914400" rtl="0" eaLnBrk="1" fontAlgn="base" latinLnBrk="0" hangingPunct="1">
          <a:lnSpc>
            <a:spcPct val="100000"/>
          </a:lnSpc>
          <a:spcBef>
            <a:spcPct val="15000"/>
          </a:spcBef>
          <a:spcAft>
            <a:spcPct val="0"/>
          </a:spcAft>
          <a:buClr>
            <a:srgbClr val="993300"/>
          </a:buClr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 Template 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C6600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B8AA"/>
        </a:accent5>
        <a:accent6>
          <a:srgbClr val="00005C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4D22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00005C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4D22"/>
        </a:accent1>
        <a:accent2>
          <a:srgbClr val="146068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11565E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6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94D22"/>
        </a:accent1>
        <a:accent2>
          <a:srgbClr val="146068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11565E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42668</TotalTime>
  <Words>354</Words>
  <Application>Microsoft Office PowerPoint</Application>
  <PresentationFormat>Экран (4:3)</PresentationFormat>
  <Paragraphs>82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Verdana</vt:lpstr>
      <vt:lpstr>Wingdings</vt:lpstr>
      <vt:lpstr>Wingdings 3</vt:lpstr>
      <vt:lpstr>PPT Template NEW</vt:lpstr>
      <vt:lpstr>Междисциплинарные основы ТРИЗ на базе онтологий</vt:lpstr>
      <vt:lpstr>О себе</vt:lpstr>
      <vt:lpstr>Содержание</vt:lpstr>
      <vt:lpstr>Модель компетенций системного инженера для использования ТРИЗ</vt:lpstr>
      <vt:lpstr>Определение ролей</vt:lpstr>
      <vt:lpstr>Этапы разработки</vt:lpstr>
      <vt:lpstr>Разработка онтокарт От Cmap к OSA</vt:lpstr>
      <vt:lpstr>Согласование онтокарт От OSA к triz-summit</vt:lpstr>
      <vt:lpstr>Согласование онтокарт От OSA к triz-summit</vt:lpstr>
      <vt:lpstr>Междисциплинарные взаимодействия</vt:lpstr>
      <vt:lpstr>Междисциплинарные взаимодействия</vt:lpstr>
      <vt:lpstr>Междисциплинарные взаимодействия</vt:lpstr>
      <vt:lpstr>Междисциплинарные взаимодействия</vt:lpstr>
      <vt:lpstr>Спасибо за внимание!</vt:lpstr>
    </vt:vector>
  </TitlesOfParts>
  <Company>Алгоритм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инновацинно-технологического консалтинга «Алгоритм»</dc:title>
  <dc:creator>Герасимов О.М.</dc:creator>
  <cp:lastModifiedBy>Николай Щедрин</cp:lastModifiedBy>
  <cp:revision>3705</cp:revision>
  <cp:lastPrinted>2019-01-17T07:18:09Z</cp:lastPrinted>
  <dcterms:created xsi:type="dcterms:W3CDTF">2006-01-09T16:17:19Z</dcterms:created>
  <dcterms:modified xsi:type="dcterms:W3CDTF">2020-03-19T10:59:58Z</dcterms:modified>
</cp:coreProperties>
</file>